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3" r:id="rId25"/>
    <p:sldId id="304" r:id="rId26"/>
    <p:sldId id="279" r:id="rId27"/>
    <p:sldId id="280" r:id="rId28"/>
    <p:sldId id="281" r:id="rId29"/>
    <p:sldId id="282" r:id="rId30"/>
    <p:sldId id="305" r:id="rId31"/>
    <p:sldId id="283" r:id="rId32"/>
    <p:sldId id="284" r:id="rId33"/>
    <p:sldId id="285" r:id="rId34"/>
    <p:sldId id="286" r:id="rId35"/>
    <p:sldId id="287" r:id="rId36"/>
    <p:sldId id="306" r:id="rId37"/>
    <p:sldId id="307" r:id="rId38"/>
    <p:sldId id="288" r:id="rId39"/>
    <p:sldId id="289" r:id="rId40"/>
    <p:sldId id="290" r:id="rId41"/>
    <p:sldId id="308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8BCB8-F603-4850-A6EF-06BC8C80A0FA}" type="datetimeFigureOut">
              <a:rPr lang="en-IN" smtClean="0"/>
              <a:t>09-02-2023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5F877-D4EE-457B-96BC-F5C1C240F5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72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A5FA5-4817-42B0-A0A6-FFFA75B0CF27}" type="datetime1">
              <a:rPr lang="en-US" smtClean="0"/>
              <a:t>2/9/2023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C7356-1FA4-4FA1-B670-0A2C0EC15FF4}" type="datetime1">
              <a:rPr lang="en-US" smtClean="0"/>
              <a:t>2/9/2023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39" y="2106675"/>
            <a:ext cx="3669029" cy="4104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41440" y="2106675"/>
            <a:ext cx="3992879" cy="4104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BE398-13A2-4167-9CB4-D320C2EF736B}" type="datetime1">
              <a:rPr lang="en-US" smtClean="0"/>
              <a:t>2/9/2023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830C3-187B-4D1A-ACBA-52B0BA6CADF1}" type="datetime1">
              <a:rPr lang="en-US" smtClean="0"/>
              <a:t>2/9/2023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FB129-D302-4E3F-B528-9C7556D22149}" type="datetime1">
              <a:rPr lang="en-US" smtClean="0"/>
              <a:t>2/9/2023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816445" cy="130255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02700" y="163973"/>
            <a:ext cx="3289298" cy="9017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5345" y="921003"/>
            <a:ext cx="310007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2100579"/>
            <a:ext cx="10358120" cy="4325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051647" y="6450414"/>
            <a:ext cx="2088515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09D3B-BD27-46C8-9F3B-3F086F618146}" type="datetime1">
              <a:rPr lang="en-US" smtClean="0"/>
              <a:t>2/9/2023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70590" y="6450414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jp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2585" y="2125471"/>
            <a:ext cx="6386195" cy="1328569"/>
          </a:xfrm>
          <a:prstGeom prst="rect">
            <a:avLst/>
          </a:prstGeom>
        </p:spPr>
        <p:txBody>
          <a:bodyPr vert="horz" wrap="square" lIns="0" tIns="401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60"/>
              </a:spcBef>
            </a:pPr>
            <a:r>
              <a:rPr sz="6000" b="1" spc="-5" dirty="0">
                <a:solidFill>
                  <a:srgbClr val="002060"/>
                </a:solidFill>
                <a:latin typeface="Arial"/>
                <a:cs typeface="Arial"/>
              </a:rPr>
              <a:t>Intelligent</a:t>
            </a:r>
            <a:r>
              <a:rPr sz="6000" b="1" spc="-28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6000" b="1" spc="-5" dirty="0">
                <a:solidFill>
                  <a:srgbClr val="002060"/>
                </a:solidFill>
                <a:latin typeface="Arial"/>
                <a:cs typeface="Arial"/>
              </a:rPr>
              <a:t>Agents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45730-E7CA-BE42-80B7-95E580CD34D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90EC3-E084-39E0-17B0-6626F67A9C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032" y="794003"/>
            <a:ext cx="60502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Example:</a:t>
            </a:r>
            <a:r>
              <a:rPr sz="4400" spc="-114" dirty="0">
                <a:solidFill>
                  <a:srgbClr val="000000"/>
                </a:solidFill>
              </a:rPr>
              <a:t> </a:t>
            </a:r>
            <a:r>
              <a:rPr sz="4400" spc="-40" dirty="0">
                <a:solidFill>
                  <a:srgbClr val="000000"/>
                </a:solidFill>
              </a:rPr>
              <a:t>Vacuum-Cleaner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780154" y="1884045"/>
            <a:ext cx="5636895" cy="3430904"/>
            <a:chOff x="780154" y="1884045"/>
            <a:chExt cx="5636895" cy="34309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1402" y="2589085"/>
              <a:ext cx="4735160" cy="27253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0154" y="1884045"/>
              <a:ext cx="3275965" cy="2853690"/>
            </a:xfrm>
            <a:custGeom>
              <a:avLst/>
              <a:gdLst/>
              <a:ahLst/>
              <a:cxnLst/>
              <a:rect l="l" t="t" r="r" b="b"/>
              <a:pathLst>
                <a:path w="3275965" h="2853690">
                  <a:moveTo>
                    <a:pt x="3275013" y="0"/>
                  </a:moveTo>
                  <a:lnTo>
                    <a:pt x="0" y="0"/>
                  </a:lnTo>
                  <a:lnTo>
                    <a:pt x="0" y="2853307"/>
                  </a:lnTo>
                  <a:lnTo>
                    <a:pt x="405774" y="2853307"/>
                  </a:lnTo>
                  <a:lnTo>
                    <a:pt x="405774" y="384420"/>
                  </a:lnTo>
                  <a:lnTo>
                    <a:pt x="3275668" y="385743"/>
                  </a:lnTo>
                  <a:lnTo>
                    <a:pt x="3275197" y="288025"/>
                  </a:lnTo>
                  <a:lnTo>
                    <a:pt x="3275483" y="97716"/>
                  </a:lnTo>
                  <a:lnTo>
                    <a:pt x="3275013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055821" y="3221989"/>
            <a:ext cx="3242945" cy="2828290"/>
          </a:xfrm>
          <a:custGeom>
            <a:avLst/>
            <a:gdLst/>
            <a:ahLst/>
            <a:cxnLst/>
            <a:rect l="l" t="t" r="r" b="b"/>
            <a:pathLst>
              <a:path w="3242945" h="2828290">
                <a:moveTo>
                  <a:pt x="3242945" y="0"/>
                </a:moveTo>
                <a:lnTo>
                  <a:pt x="2837167" y="0"/>
                </a:lnTo>
                <a:lnTo>
                  <a:pt x="2837167" y="2443480"/>
                </a:lnTo>
                <a:lnTo>
                  <a:pt x="0" y="2443480"/>
                </a:lnTo>
                <a:lnTo>
                  <a:pt x="0" y="2828290"/>
                </a:lnTo>
                <a:lnTo>
                  <a:pt x="3242945" y="2828290"/>
                </a:lnTo>
                <a:lnTo>
                  <a:pt x="3242945" y="2443480"/>
                </a:lnTo>
                <a:lnTo>
                  <a:pt x="3242945" y="0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68012" y="3675379"/>
            <a:ext cx="4391025" cy="11531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3060" marR="124460" indent="-340995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353060" algn="l"/>
                <a:tab pos="353695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Percepts: </a:t>
            </a:r>
            <a:r>
              <a:rPr sz="2400" spc="-15" dirty="0">
                <a:latin typeface="Times New Roman"/>
                <a:cs typeface="Times New Roman"/>
              </a:rPr>
              <a:t>location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spc="-20" dirty="0">
                <a:latin typeface="Times New Roman"/>
                <a:cs typeface="Times New Roman"/>
              </a:rPr>
              <a:t>contents,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e.g., [A,Dirty]</a:t>
            </a:r>
            <a:endParaRPr sz="240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353060" algn="l"/>
                <a:tab pos="35369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Actions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i="1" spc="-10" dirty="0">
                <a:latin typeface="Times New Roman"/>
                <a:cs typeface="Times New Roman"/>
              </a:rPr>
              <a:t>Left</a:t>
            </a:r>
            <a:r>
              <a:rPr sz="2400" spc="-10" dirty="0">
                <a:latin typeface="Times New Roman"/>
                <a:cs typeface="Times New Roman"/>
              </a:rPr>
              <a:t>, </a:t>
            </a:r>
            <a:r>
              <a:rPr sz="2400" i="1" spc="-15" dirty="0">
                <a:latin typeface="Times New Roman"/>
                <a:cs typeface="Times New Roman"/>
              </a:rPr>
              <a:t>Right</a:t>
            </a:r>
            <a:r>
              <a:rPr sz="2400" spc="-15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Suck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NoOp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7909"/>
            <a:ext cx="12096206" cy="56300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003" y="1418844"/>
            <a:ext cx="46462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>
                <a:solidFill>
                  <a:srgbClr val="000000"/>
                </a:solidFill>
              </a:rPr>
              <a:t>Au</a:t>
            </a:r>
            <a:r>
              <a:rPr sz="4400" spc="-15" dirty="0">
                <a:solidFill>
                  <a:srgbClr val="000000"/>
                </a:solidFill>
              </a:rPr>
              <a:t>t</a:t>
            </a:r>
            <a:r>
              <a:rPr sz="4400" spc="-20" dirty="0">
                <a:solidFill>
                  <a:srgbClr val="000000"/>
                </a:solidFill>
              </a:rPr>
              <a:t>ono</a:t>
            </a:r>
            <a:r>
              <a:rPr sz="4400" spc="-15" dirty="0">
                <a:solidFill>
                  <a:srgbClr val="000000"/>
                </a:solidFill>
              </a:rPr>
              <a:t>m</a:t>
            </a:r>
            <a:r>
              <a:rPr sz="4400" dirty="0">
                <a:solidFill>
                  <a:srgbClr val="000000"/>
                </a:solidFill>
              </a:rPr>
              <a:t>y</a:t>
            </a:r>
            <a:r>
              <a:rPr sz="4400" spc="-2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in</a:t>
            </a:r>
            <a:r>
              <a:rPr sz="4400" spc="-315" dirty="0">
                <a:solidFill>
                  <a:srgbClr val="000000"/>
                </a:solidFill>
              </a:rPr>
              <a:t> </a:t>
            </a:r>
            <a:r>
              <a:rPr sz="4400" spc="-20" dirty="0">
                <a:solidFill>
                  <a:srgbClr val="000000"/>
                </a:solidFill>
              </a:rPr>
              <a:t>Agen</a:t>
            </a:r>
            <a:r>
              <a:rPr sz="4400" spc="-15" dirty="0">
                <a:solidFill>
                  <a:srgbClr val="000000"/>
                </a:solidFill>
              </a:rPr>
              <a:t>t</a:t>
            </a:r>
            <a:r>
              <a:rPr sz="4400" dirty="0">
                <a:solidFill>
                  <a:srgbClr val="000000"/>
                </a:solidFill>
              </a:rPr>
              <a:t>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655319" y="2316479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8532" y="2543556"/>
            <a:ext cx="7570470" cy="36029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5400" marR="5080" indent="-12700">
              <a:lnSpc>
                <a:spcPts val="3100"/>
              </a:lnSpc>
              <a:spcBef>
                <a:spcPts val="820"/>
              </a:spcBef>
              <a:buFont typeface="Arial MT"/>
              <a:buChar char="•"/>
              <a:tabLst>
                <a:tab pos="240665" algn="l"/>
                <a:tab pos="241300" algn="l"/>
                <a:tab pos="2705100" algn="l"/>
              </a:tabLst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3200" b="1" i="1" spc="-15" dirty="0">
                <a:solidFill>
                  <a:srgbClr val="7030A0"/>
                </a:solidFill>
                <a:latin typeface="Times New Roman"/>
                <a:cs typeface="Times New Roman"/>
              </a:rPr>
              <a:t>autonomy</a:t>
            </a:r>
            <a:r>
              <a:rPr sz="3200" b="1" i="1" spc="-33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agent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extent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to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which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its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behavior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determined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by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own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experience	</a:t>
            </a:r>
            <a:r>
              <a:rPr sz="1600" spc="-5" dirty="0">
                <a:latin typeface="Times New Roman"/>
                <a:cs typeface="Times New Roman"/>
              </a:rPr>
              <a:t>(with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ability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learn</a:t>
            </a:r>
            <a:r>
              <a:rPr sz="1600" spc="-5" dirty="0">
                <a:latin typeface="Times New Roman"/>
                <a:cs typeface="Times New Roman"/>
              </a:rPr>
              <a:t> and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adapt)</a:t>
            </a:r>
            <a:endParaRPr sz="1600">
              <a:latin typeface="Times New Roman"/>
              <a:cs typeface="Times New Roman"/>
            </a:endParaRPr>
          </a:p>
          <a:p>
            <a:pPr marL="368300" indent="-342900">
              <a:lnSpc>
                <a:spcPts val="1710"/>
              </a:lnSpc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1600" spc="-10" dirty="0">
                <a:latin typeface="Times New Roman"/>
                <a:cs typeface="Times New Roman"/>
              </a:rPr>
              <a:t>Extremes</a:t>
            </a:r>
            <a:endParaRPr sz="16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68985" algn="l"/>
              </a:tabLst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2800" b="1" i="1" spc="-3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au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spc="-15" dirty="0">
                <a:latin typeface="Times New Roman"/>
                <a:cs typeface="Times New Roman"/>
              </a:rPr>
              <a:t>ono</a:t>
            </a:r>
            <a:r>
              <a:rPr sz="1600" spc="-10" dirty="0">
                <a:latin typeface="Times New Roman"/>
                <a:cs typeface="Times New Roman"/>
              </a:rPr>
              <a:t>m</a:t>
            </a:r>
            <a:r>
              <a:rPr sz="1600" dirty="0">
                <a:latin typeface="Times New Roman"/>
                <a:cs typeface="Times New Roman"/>
              </a:rPr>
              <a:t>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– 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ig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00" b="1" i="1" spc="-3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env</a:t>
            </a:r>
            <a:r>
              <a:rPr sz="1600" spc="-10" dirty="0">
                <a:latin typeface="Times New Roman"/>
                <a:cs typeface="Times New Roman"/>
              </a:rPr>
              <a:t>ir</a:t>
            </a:r>
            <a:r>
              <a:rPr sz="1600" spc="-15" dirty="0">
                <a:latin typeface="Times New Roman"/>
                <a:cs typeface="Times New Roman"/>
              </a:rPr>
              <a:t>on</a:t>
            </a:r>
            <a:r>
              <a:rPr sz="1600" spc="-10" dirty="0">
                <a:latin typeface="Times New Roman"/>
                <a:cs typeface="Times New Roman"/>
              </a:rPr>
              <a:t>m</a:t>
            </a:r>
            <a:r>
              <a:rPr sz="1600" spc="-15" dirty="0">
                <a:latin typeface="Times New Roman"/>
                <a:cs typeface="Times New Roman"/>
              </a:rPr>
              <a:t>en</a:t>
            </a:r>
            <a:r>
              <a:rPr sz="1600" spc="-10" dirty="0">
                <a:latin typeface="Times New Roman"/>
                <a:cs typeface="Times New Roman"/>
              </a:rPr>
              <a:t>t/</a:t>
            </a:r>
            <a:r>
              <a:rPr sz="1600" spc="-15" dirty="0">
                <a:latin typeface="Times New Roman"/>
                <a:cs typeface="Times New Roman"/>
              </a:rPr>
              <a:t>da</a:t>
            </a:r>
            <a:r>
              <a:rPr sz="1600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68350" algn="l"/>
                <a:tab pos="768985" algn="l"/>
              </a:tabLst>
            </a:pPr>
            <a:r>
              <a:rPr sz="2000" b="1" i="1" spc="-15" dirty="0">
                <a:latin typeface="Times New Roman"/>
                <a:cs typeface="Times New Roman"/>
              </a:rPr>
              <a:t>Complete</a:t>
            </a:r>
            <a:r>
              <a:rPr sz="2000" b="1" i="1" spc="-1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autonomy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– </a:t>
            </a:r>
            <a:r>
              <a:rPr sz="1600" spc="-10" dirty="0">
                <a:latin typeface="Times New Roman"/>
                <a:cs typeface="Times New Roman"/>
              </a:rPr>
              <a:t>must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act </a:t>
            </a:r>
            <a:r>
              <a:rPr sz="2800" b="1" i="1" spc="-15" dirty="0">
                <a:latin typeface="Times New Roman"/>
                <a:cs typeface="Times New Roman"/>
              </a:rPr>
              <a:t>randomly/no</a:t>
            </a:r>
            <a:r>
              <a:rPr sz="2800" b="1" i="1" spc="-60" dirty="0">
                <a:latin typeface="Times New Roman"/>
                <a:cs typeface="Times New Roman"/>
              </a:rPr>
              <a:t> </a:t>
            </a:r>
            <a:r>
              <a:rPr sz="2800" b="1" i="1" spc="-20" dirty="0">
                <a:latin typeface="Times New Roman"/>
                <a:cs typeface="Times New Roman"/>
              </a:rPr>
              <a:t>program</a:t>
            </a:r>
            <a:endParaRPr sz="28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1600" spc="-15" dirty="0">
                <a:latin typeface="Times New Roman"/>
                <a:cs typeface="Times New Roman"/>
              </a:rPr>
              <a:t>Example: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4000" b="1" i="1" spc="-10" dirty="0">
                <a:solidFill>
                  <a:srgbClr val="333F50"/>
                </a:solidFill>
                <a:latin typeface="Times New Roman"/>
                <a:cs typeface="Times New Roman"/>
              </a:rPr>
              <a:t>baby</a:t>
            </a:r>
            <a:r>
              <a:rPr sz="4000" b="1" i="1" spc="-35" dirty="0">
                <a:solidFill>
                  <a:srgbClr val="333F50"/>
                </a:solidFill>
                <a:latin typeface="Times New Roman"/>
                <a:cs typeface="Times New Roman"/>
              </a:rPr>
              <a:t> </a:t>
            </a:r>
            <a:r>
              <a:rPr sz="4000" b="1" i="1" spc="-5" dirty="0">
                <a:solidFill>
                  <a:srgbClr val="333F50"/>
                </a:solidFill>
                <a:latin typeface="Times New Roman"/>
                <a:cs typeface="Times New Roman"/>
              </a:rPr>
              <a:t>learning</a:t>
            </a:r>
            <a:r>
              <a:rPr sz="4000" b="1" i="1" spc="-30" dirty="0">
                <a:solidFill>
                  <a:srgbClr val="333F50"/>
                </a:solidFill>
                <a:latin typeface="Times New Roman"/>
                <a:cs typeface="Times New Roman"/>
              </a:rPr>
              <a:t> </a:t>
            </a:r>
            <a:r>
              <a:rPr sz="4000" b="1" i="1" spc="-10" dirty="0">
                <a:solidFill>
                  <a:srgbClr val="333F50"/>
                </a:solidFill>
                <a:latin typeface="Times New Roman"/>
                <a:cs typeface="Times New Roman"/>
              </a:rPr>
              <a:t>to</a:t>
            </a:r>
            <a:r>
              <a:rPr sz="4000" b="1" i="1" spc="5" dirty="0">
                <a:solidFill>
                  <a:srgbClr val="333F50"/>
                </a:solidFill>
                <a:latin typeface="Times New Roman"/>
                <a:cs typeface="Times New Roman"/>
              </a:rPr>
              <a:t> </a:t>
            </a:r>
            <a:r>
              <a:rPr sz="4000" b="1" i="1" spc="-20" dirty="0">
                <a:solidFill>
                  <a:srgbClr val="333F50"/>
                </a:solidFill>
                <a:latin typeface="Times New Roman"/>
                <a:cs typeface="Times New Roman"/>
              </a:rPr>
              <a:t>crawl</a:t>
            </a:r>
            <a:endParaRPr sz="400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Ideal</a:t>
            </a:r>
            <a:r>
              <a:rPr sz="1600" spc="-10" dirty="0">
                <a:latin typeface="Times New Roman"/>
                <a:cs typeface="Times New Roman"/>
              </a:rPr>
              <a:t>: design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agents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have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00B0F0"/>
                </a:solidFill>
                <a:latin typeface="Times New Roman"/>
                <a:cs typeface="Times New Roman"/>
              </a:rPr>
              <a:t>some</a:t>
            </a:r>
            <a:r>
              <a:rPr sz="2800" b="1" i="1" spc="7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sz="2800" b="1" i="1" spc="-20" dirty="0">
                <a:solidFill>
                  <a:srgbClr val="00B0F0"/>
                </a:solidFill>
                <a:latin typeface="Times New Roman"/>
                <a:cs typeface="Times New Roman"/>
              </a:rPr>
              <a:t>autonomy</a:t>
            </a:r>
            <a:endParaRPr sz="2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335"/>
              </a:spcBef>
              <a:buFont typeface="Arial MT"/>
              <a:buChar char="–"/>
              <a:tabLst>
                <a:tab pos="768350" algn="l"/>
                <a:tab pos="768985" algn="l"/>
              </a:tabLst>
            </a:pPr>
            <a:r>
              <a:rPr sz="1600" spc="-15" dirty="0">
                <a:latin typeface="Times New Roman"/>
                <a:cs typeface="Times New Roman"/>
              </a:rPr>
              <a:t>Possibly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good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become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more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autonomous</a:t>
            </a:r>
            <a:r>
              <a:rPr sz="2800" b="1" i="1" spc="-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time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6825" y="0"/>
            <a:ext cx="5535174" cy="6857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169" y="1165859"/>
            <a:ext cx="25101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Rationality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10"/>
            <a:ext cx="4635571" cy="685798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80933" y="2115116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1"/>
                </a:lnTo>
              </a:path>
            </a:pathLst>
          </a:custGeom>
          <a:ln w="19050">
            <a:solidFill>
              <a:srgbClr val="4A8C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29987" y="2215388"/>
            <a:ext cx="7611109" cy="402780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rational agent is</a:t>
            </a:r>
            <a:r>
              <a:rPr sz="2400" dirty="0">
                <a:latin typeface="Times New Roman"/>
                <a:cs typeface="Times New Roman"/>
              </a:rPr>
              <a:t> 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 does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right thing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Every entry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 the table is filled </a:t>
            </a:r>
            <a:r>
              <a:rPr sz="2400" dirty="0">
                <a:latin typeface="Times New Roman"/>
                <a:cs typeface="Times New Roman"/>
              </a:rPr>
              <a:t>out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correctly.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What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right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thing?</a:t>
            </a:r>
            <a:endParaRPr sz="24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Approximation: 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most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successful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agent</a:t>
            </a:r>
            <a:endParaRPr sz="24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Measure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success?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Performance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measure should</a:t>
            </a:r>
            <a:r>
              <a:rPr sz="2400" dirty="0">
                <a:latin typeface="Times New Roman"/>
                <a:cs typeface="Times New Roman"/>
              </a:rPr>
              <a:t> be</a:t>
            </a:r>
            <a:r>
              <a:rPr sz="2400" spc="-5" dirty="0">
                <a:latin typeface="Times New Roman"/>
                <a:cs typeface="Times New Roman"/>
              </a:rPr>
              <a:t> objective</a:t>
            </a:r>
            <a:endParaRPr sz="24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E.g. the amount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dirt cleaned within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5" dirty="0">
                <a:latin typeface="Times New Roman"/>
                <a:cs typeface="Times New Roman"/>
              </a:rPr>
              <a:t> certain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endParaRPr sz="24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E.g.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-5" dirty="0">
                <a:latin typeface="Times New Roman"/>
                <a:cs typeface="Times New Roman"/>
              </a:rPr>
              <a:t> clean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floor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is.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  <a:tab pos="1929764" algn="l"/>
                <a:tab pos="3077845" algn="l"/>
                <a:tab pos="4411345" algn="l"/>
                <a:tab pos="4780915" algn="l"/>
                <a:tab pos="5506720" algn="l"/>
                <a:tab pos="5843270" algn="l"/>
                <a:tab pos="6856095" algn="l"/>
                <a:tab pos="7225665" algn="l"/>
              </a:tabLst>
            </a:pP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rfor</a:t>
            </a:r>
            <a:r>
              <a:rPr sz="2400" spc="-5" dirty="0">
                <a:latin typeface="Times New Roman"/>
                <a:cs typeface="Times New Roman"/>
              </a:rPr>
              <a:t>ma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5" dirty="0">
                <a:latin typeface="Times New Roman"/>
                <a:cs typeface="Times New Roman"/>
              </a:rPr>
              <a:t>mea</a:t>
            </a:r>
            <a:r>
              <a:rPr sz="2400" dirty="0">
                <a:latin typeface="Times New Roman"/>
                <a:cs typeface="Times New Roman"/>
              </a:rPr>
              <a:t>sure	</a:t>
            </a:r>
            <a:r>
              <a:rPr sz="2400" spc="-5" dirty="0">
                <a:latin typeface="Times New Roman"/>
                <a:cs typeface="Times New Roman"/>
              </a:rPr>
              <a:t>acc</a:t>
            </a:r>
            <a:r>
              <a:rPr sz="2400" dirty="0">
                <a:latin typeface="Times New Roman"/>
                <a:cs typeface="Times New Roman"/>
              </a:rPr>
              <a:t>ord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	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wh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	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	w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te</a:t>
            </a:r>
            <a:r>
              <a:rPr sz="2400" dirty="0">
                <a:latin typeface="Times New Roman"/>
                <a:cs typeface="Times New Roman"/>
              </a:rPr>
              <a:t>d	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	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58587" y="6281420"/>
            <a:ext cx="2481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87" baseline="-4629" dirty="0">
                <a:latin typeface="Times New Roman"/>
                <a:cs typeface="Times New Roman"/>
              </a:rPr>
              <a:t>env</a:t>
            </a:r>
            <a:r>
              <a:rPr sz="1200" spc="-325" dirty="0">
                <a:solidFill>
                  <a:srgbClr val="898989"/>
                </a:solidFill>
                <a:latin typeface="Times New Roman"/>
                <a:cs typeface="Times New Roman"/>
              </a:rPr>
              <a:t>I</a:t>
            </a:r>
            <a:r>
              <a:rPr sz="3600" spc="-487" baseline="-4629" dirty="0">
                <a:latin typeface="Times New Roman"/>
                <a:cs typeface="Times New Roman"/>
              </a:rPr>
              <a:t>i</a:t>
            </a:r>
            <a:r>
              <a:rPr sz="1200" spc="-325" dirty="0">
                <a:solidFill>
                  <a:srgbClr val="898989"/>
                </a:solidFill>
                <a:latin typeface="Times New Roman"/>
                <a:cs typeface="Times New Roman"/>
              </a:rPr>
              <a:t>nt</a:t>
            </a:r>
            <a:r>
              <a:rPr sz="3600" spc="-487" baseline="-4629" dirty="0">
                <a:latin typeface="Times New Roman"/>
                <a:cs typeface="Times New Roman"/>
              </a:rPr>
              <a:t>r</a:t>
            </a:r>
            <a:r>
              <a:rPr sz="1200" spc="-325" dirty="0">
                <a:solidFill>
                  <a:srgbClr val="898989"/>
                </a:solidFill>
                <a:latin typeface="Times New Roman"/>
                <a:cs typeface="Times New Roman"/>
              </a:rPr>
              <a:t>e</a:t>
            </a:r>
            <a:r>
              <a:rPr sz="3600" spc="-487" baseline="-4629" dirty="0">
                <a:latin typeface="Times New Roman"/>
                <a:cs typeface="Times New Roman"/>
              </a:rPr>
              <a:t>o</a:t>
            </a:r>
            <a:r>
              <a:rPr sz="1200" spc="-325" dirty="0">
                <a:solidFill>
                  <a:srgbClr val="898989"/>
                </a:solidFill>
                <a:latin typeface="Times New Roman"/>
                <a:cs typeface="Times New Roman"/>
              </a:rPr>
              <a:t>llig</a:t>
            </a:r>
            <a:r>
              <a:rPr sz="3600" spc="-487" baseline="-4629" dirty="0">
                <a:latin typeface="Times New Roman"/>
                <a:cs typeface="Times New Roman"/>
              </a:rPr>
              <a:t>n</a:t>
            </a:r>
            <a:r>
              <a:rPr sz="1200" spc="-325" dirty="0">
                <a:solidFill>
                  <a:srgbClr val="898989"/>
                </a:solidFill>
                <a:latin typeface="Times New Roman"/>
                <a:cs typeface="Times New Roman"/>
              </a:rPr>
              <a:t>en</a:t>
            </a:r>
            <a:r>
              <a:rPr sz="3600" spc="-487" baseline="-4629" dirty="0">
                <a:latin typeface="Times New Roman"/>
                <a:cs typeface="Times New Roman"/>
              </a:rPr>
              <a:t>m</a:t>
            </a:r>
            <a:r>
              <a:rPr sz="1200" spc="-325" dirty="0">
                <a:solidFill>
                  <a:srgbClr val="898989"/>
                </a:solidFill>
                <a:latin typeface="Times New Roman"/>
                <a:cs typeface="Times New Roman"/>
              </a:rPr>
              <a:t>t</a:t>
            </a:r>
            <a:r>
              <a:rPr sz="1200" spc="-4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Ag</a:t>
            </a:r>
            <a:r>
              <a:rPr sz="3600" spc="-480" baseline="-4629" dirty="0">
                <a:latin typeface="Times New Roman"/>
                <a:cs typeface="Times New Roman"/>
              </a:rPr>
              <a:t>e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e</a:t>
            </a:r>
            <a:r>
              <a:rPr sz="3600" spc="-480" baseline="-4629" dirty="0">
                <a:latin typeface="Times New Roman"/>
                <a:cs typeface="Times New Roman"/>
              </a:rPr>
              <a:t>n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nts</a:t>
            </a:r>
            <a:r>
              <a:rPr sz="3600" spc="-480" baseline="-4629" dirty="0">
                <a:latin typeface="Times New Roman"/>
                <a:cs typeface="Times New Roman"/>
              </a:rPr>
              <a:t>t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|A</a:t>
            </a:r>
            <a:r>
              <a:rPr sz="3600" spc="-480" baseline="-4629" dirty="0">
                <a:latin typeface="Times New Roman"/>
                <a:cs typeface="Times New Roman"/>
              </a:rPr>
              <a:t>i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m</a:t>
            </a:r>
            <a:r>
              <a:rPr sz="3600" spc="-480" baseline="-4629" dirty="0">
                <a:latin typeface="Times New Roman"/>
                <a:cs typeface="Times New Roman"/>
              </a:rPr>
              <a:t>n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ar</a:t>
            </a:r>
            <a:r>
              <a:rPr sz="3600" spc="-480" baseline="-4629" dirty="0">
                <a:latin typeface="Times New Roman"/>
                <a:cs typeface="Times New Roman"/>
              </a:rPr>
              <a:t>s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J</a:t>
            </a:r>
            <a:r>
              <a:rPr sz="3600" spc="-480" baseline="-4629" dirty="0">
                <a:latin typeface="Times New Roman"/>
                <a:cs typeface="Times New Roman"/>
              </a:rPr>
              <a:t>t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u</a:t>
            </a:r>
            <a:r>
              <a:rPr sz="3600" spc="-480" baseline="-4629" dirty="0">
                <a:latin typeface="Times New Roman"/>
                <a:cs typeface="Times New Roman"/>
              </a:rPr>
              <a:t>e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ku</a:t>
            </a:r>
            <a:r>
              <a:rPr sz="3600" spc="-480" baseline="-4629" dirty="0">
                <a:latin typeface="Times New Roman"/>
                <a:cs typeface="Times New Roman"/>
              </a:rPr>
              <a:t>a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nt</a:t>
            </a:r>
            <a:r>
              <a:rPr sz="3600" spc="-480" baseline="-4629" dirty="0">
                <a:latin typeface="Times New Roman"/>
                <a:cs typeface="Times New Roman"/>
              </a:rPr>
              <a:t>d</a:t>
            </a:r>
            <a:r>
              <a:rPr sz="1200" spc="-320" dirty="0">
                <a:solidFill>
                  <a:srgbClr val="898989"/>
                </a:solidFill>
                <a:latin typeface="Times New Roman"/>
                <a:cs typeface="Times New Roman"/>
              </a:rPr>
              <a:t>la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5886" y="6156452"/>
            <a:ext cx="4683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b="1" i="1" dirty="0">
                <a:latin typeface="Times New Roman"/>
                <a:cs typeface="Times New Roman"/>
              </a:rPr>
              <a:t>how</a:t>
            </a:r>
            <a:r>
              <a:rPr sz="2400" b="1" i="1" spc="-5" dirty="0">
                <a:latin typeface="Times New Roman"/>
                <a:cs typeface="Times New Roman"/>
              </a:rPr>
              <a:t> t</a:t>
            </a:r>
            <a:r>
              <a:rPr sz="2400" b="1" i="1" dirty="0">
                <a:latin typeface="Times New Roman"/>
                <a:cs typeface="Times New Roman"/>
              </a:rPr>
              <a:t>he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ag</a:t>
            </a:r>
            <a:r>
              <a:rPr sz="2400" b="1" i="1" spc="-5" dirty="0">
                <a:latin typeface="Times New Roman"/>
                <a:cs typeface="Times New Roman"/>
              </a:rPr>
              <a:t>e</a:t>
            </a:r>
            <a:r>
              <a:rPr sz="2400" b="1" i="1" dirty="0">
                <a:latin typeface="Times New Roman"/>
                <a:cs typeface="Times New Roman"/>
              </a:rPr>
              <a:t>n</a:t>
            </a:r>
            <a:r>
              <a:rPr sz="2400" b="1" i="1" spc="-5" dirty="0">
                <a:latin typeface="Times New Roman"/>
                <a:cs typeface="Times New Roman"/>
              </a:rPr>
              <a:t>t</a:t>
            </a:r>
            <a:r>
              <a:rPr sz="2400" b="1" i="1" dirty="0">
                <a:latin typeface="Times New Roman"/>
                <a:cs typeface="Times New Roman"/>
              </a:rPr>
              <a:t>s shou</a:t>
            </a:r>
            <a:r>
              <a:rPr sz="2400" b="1" i="1" spc="-5" dirty="0">
                <a:latin typeface="Times New Roman"/>
                <a:cs typeface="Times New Roman"/>
              </a:rPr>
              <a:t>l</a:t>
            </a:r>
            <a:r>
              <a:rPr sz="2400" b="1" i="1" dirty="0">
                <a:latin typeface="Times New Roman"/>
                <a:cs typeface="Times New Roman"/>
              </a:rPr>
              <a:t>d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3600" b="1" i="1" spc="-9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1800" spc="-772" baseline="9259" dirty="0">
                <a:solidFill>
                  <a:srgbClr val="898989"/>
                </a:solidFill>
                <a:latin typeface="Times New Roman"/>
                <a:cs typeface="Times New Roman"/>
              </a:rPr>
              <a:t>1</a:t>
            </a:r>
            <a:r>
              <a:rPr sz="3600" b="1" i="1" spc="-129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800" baseline="9259" dirty="0">
                <a:solidFill>
                  <a:srgbClr val="898989"/>
                </a:solidFill>
                <a:latin typeface="Times New Roman"/>
                <a:cs typeface="Times New Roman"/>
              </a:rPr>
              <a:t>3 </a:t>
            </a:r>
            <a:r>
              <a:rPr sz="1800" spc="127" baseline="9259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ve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A343F-BAF5-6E14-5941-BE78521EEEA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4A697-3D8E-3C72-E1D3-106357AF46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13</a:t>
            </a:fld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7296" y="0"/>
              <a:ext cx="6391656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3738" y="1050036"/>
            <a:ext cx="2789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Continue…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391" y="2118867"/>
            <a:ext cx="6713220" cy="348805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5400" marR="5080" indent="-127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What </a:t>
            </a:r>
            <a:r>
              <a:rPr sz="2800" spc="-5" dirty="0">
                <a:latin typeface="Times New Roman"/>
                <a:cs typeface="Times New Roman"/>
              </a:rPr>
              <a:t>is </a:t>
            </a:r>
            <a:r>
              <a:rPr sz="2800" spc="-20" dirty="0">
                <a:latin typeface="Times New Roman"/>
                <a:cs typeface="Times New Roman"/>
              </a:rPr>
              <a:t>rational </a:t>
            </a:r>
            <a:r>
              <a:rPr sz="2800" spc="-10" dirty="0">
                <a:latin typeface="Times New Roman"/>
                <a:cs typeface="Times New Roman"/>
              </a:rPr>
              <a:t>at </a:t>
            </a:r>
            <a:r>
              <a:rPr sz="2800" spc="-20" dirty="0">
                <a:latin typeface="Times New Roman"/>
                <a:cs typeface="Times New Roman"/>
              </a:rPr>
              <a:t>any </a:t>
            </a:r>
            <a:r>
              <a:rPr sz="2800" spc="-15" dirty="0">
                <a:latin typeface="Times New Roman"/>
                <a:cs typeface="Times New Roman"/>
              </a:rPr>
              <a:t>given </a:t>
            </a:r>
            <a:r>
              <a:rPr sz="2800" spc="-5" dirty="0">
                <a:latin typeface="Times New Roman"/>
                <a:cs typeface="Times New Roman"/>
              </a:rPr>
              <a:t>time </a:t>
            </a:r>
            <a:r>
              <a:rPr sz="2800" spc="-10" dirty="0">
                <a:latin typeface="Times New Roman"/>
                <a:cs typeface="Times New Roman"/>
              </a:rPr>
              <a:t>depends </a:t>
            </a:r>
            <a:r>
              <a:rPr sz="2800" spc="-5" dirty="0">
                <a:latin typeface="Times New Roman"/>
                <a:cs typeface="Times New Roman"/>
              </a:rPr>
              <a:t>on </a:t>
            </a:r>
            <a:r>
              <a:rPr sz="2800" spc="-69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four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things:</a:t>
            </a:r>
            <a:endParaRPr sz="2800">
              <a:latin typeface="Times New Roman"/>
              <a:cs typeface="Times New Roman"/>
            </a:endParaRPr>
          </a:p>
          <a:p>
            <a:pPr marL="768350" marR="66675" lvl="1" indent="-286385">
              <a:lnSpc>
                <a:spcPts val="3000"/>
              </a:lnSpc>
              <a:spcBef>
                <a:spcPts val="695"/>
              </a:spcBef>
              <a:buFont typeface="Arial MT"/>
              <a:buChar char="–"/>
              <a:tabLst>
                <a:tab pos="768985" algn="l"/>
                <a:tab pos="1376680" algn="l"/>
                <a:tab pos="1490345" algn="l"/>
                <a:tab pos="3516629" algn="l"/>
                <a:tab pos="4923790" algn="l"/>
                <a:tab pos="5622925" algn="l"/>
              </a:tabLst>
            </a:pP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e		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orma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	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	</a:t>
            </a:r>
            <a:r>
              <a:rPr sz="2800" spc="-15" dirty="0">
                <a:latin typeface="Times New Roman"/>
                <a:cs typeface="Times New Roman"/>
              </a:rPr>
              <a:t>th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t	</a:t>
            </a:r>
            <a:r>
              <a:rPr sz="2800" spc="-2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f</a:t>
            </a:r>
            <a:r>
              <a:rPr sz="2800" spc="-2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s  </a:t>
            </a:r>
            <a:r>
              <a:rPr sz="2800" spc="-10" dirty="0">
                <a:latin typeface="Times New Roman"/>
                <a:cs typeface="Times New Roman"/>
              </a:rPr>
              <a:t>the	</a:t>
            </a:r>
            <a:r>
              <a:rPr sz="2800" spc="-15" dirty="0">
                <a:latin typeface="Times New Roman"/>
                <a:cs typeface="Times New Roman"/>
              </a:rPr>
              <a:t>criterion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success.</a:t>
            </a:r>
            <a:endParaRPr sz="2800">
              <a:latin typeface="Times New Roman"/>
              <a:cs typeface="Times New Roman"/>
            </a:endParaRPr>
          </a:p>
          <a:p>
            <a:pPr marL="768350" marR="987425" lvl="1" indent="-286385">
              <a:lnSpc>
                <a:spcPts val="3000"/>
              </a:lnSpc>
              <a:spcBef>
                <a:spcPts val="815"/>
              </a:spcBef>
              <a:buFont typeface="Arial MT"/>
              <a:buChar char="–"/>
              <a:tabLst>
                <a:tab pos="768985" algn="l"/>
              </a:tabLst>
            </a:pP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agent's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b="1" i="1" spc="-15" dirty="0">
                <a:solidFill>
                  <a:srgbClr val="385723"/>
                </a:solidFill>
                <a:latin typeface="Times New Roman"/>
                <a:cs typeface="Times New Roman"/>
              </a:rPr>
              <a:t>prior</a:t>
            </a:r>
            <a:r>
              <a:rPr sz="2800" b="1" i="1" spc="-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2800" b="1" i="1" spc="-15" dirty="0">
                <a:solidFill>
                  <a:srgbClr val="385723"/>
                </a:solidFill>
                <a:latin typeface="Times New Roman"/>
                <a:cs typeface="Times New Roman"/>
              </a:rPr>
              <a:t>knowledge</a:t>
            </a:r>
            <a:r>
              <a:rPr sz="2800" b="1" i="1" spc="-3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environment.</a:t>
            </a:r>
            <a:endParaRPr sz="2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295"/>
              </a:spcBef>
              <a:buFont typeface="Arial MT"/>
              <a:buChar char="–"/>
              <a:tabLst>
                <a:tab pos="768985" algn="l"/>
              </a:tabLst>
            </a:pP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0070C0"/>
                </a:solidFill>
                <a:latin typeface="Times New Roman"/>
                <a:cs typeface="Times New Roman"/>
              </a:rPr>
              <a:t>actions</a:t>
            </a:r>
            <a:r>
              <a:rPr sz="2800" b="1" i="1" spc="-1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that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agent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can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perform.</a:t>
            </a:r>
            <a:endParaRPr sz="2800">
              <a:latin typeface="Times New Roman"/>
              <a:cs typeface="Times New Roman"/>
            </a:endParaRPr>
          </a:p>
          <a:p>
            <a:pPr marL="768985" lvl="1" indent="-286385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6898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agent's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b="1" i="1" spc="-20" dirty="0">
                <a:latin typeface="Times New Roman"/>
                <a:cs typeface="Times New Roman"/>
              </a:rPr>
              <a:t>percept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sequence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date.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816445" cy="13025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789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Continue…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1891" rIns="0" bIns="0" rtlCol="0">
            <a:spAutoFit/>
          </a:bodyPr>
          <a:lstStyle/>
          <a:p>
            <a:pPr marL="241300" marR="5080" indent="-228600" algn="just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But, which action to choose? </a:t>
            </a:r>
            <a:r>
              <a:rPr dirty="0"/>
              <a:t>A </a:t>
            </a:r>
            <a:r>
              <a:rPr b="1" spc="-5" dirty="0">
                <a:latin typeface="Times New Roman"/>
                <a:cs typeface="Times New Roman"/>
              </a:rPr>
              <a:t>rational </a:t>
            </a:r>
            <a:r>
              <a:rPr spc="-5" dirty="0"/>
              <a:t>agent is </a:t>
            </a:r>
            <a:r>
              <a:rPr dirty="0"/>
              <a:t>one </a:t>
            </a:r>
            <a:r>
              <a:rPr spc="-5" dirty="0"/>
              <a:t>that does the </a:t>
            </a:r>
            <a:r>
              <a:rPr dirty="0"/>
              <a:t> </a:t>
            </a:r>
            <a:r>
              <a:rPr spc="-5" dirty="0"/>
              <a:t>"right thing",</a:t>
            </a:r>
            <a:r>
              <a:rPr dirty="0"/>
              <a:t> </a:t>
            </a:r>
            <a:r>
              <a:rPr spc="-5" dirty="0"/>
              <a:t>which</a:t>
            </a:r>
            <a:r>
              <a:rPr dirty="0"/>
              <a:t> </a:t>
            </a:r>
            <a:r>
              <a:rPr spc="-5" dirty="0"/>
              <a:t>depends </a:t>
            </a:r>
            <a:r>
              <a:rPr dirty="0"/>
              <a:t>on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b="1" spc="-5" dirty="0">
                <a:latin typeface="Times New Roman"/>
                <a:cs typeface="Times New Roman"/>
              </a:rPr>
              <a:t>performance</a:t>
            </a:r>
            <a:r>
              <a:rPr b="1" spc="-10" dirty="0">
                <a:latin typeface="Times New Roman"/>
                <a:cs typeface="Times New Roman"/>
              </a:rPr>
              <a:t> measure</a:t>
            </a:r>
            <a:r>
              <a:rPr spc="-10" dirty="0"/>
              <a:t>.</a:t>
            </a:r>
          </a:p>
          <a:p>
            <a:pPr marL="241300" marR="5080" indent="-228600" algn="just">
              <a:lnSpc>
                <a:spcPct val="90200"/>
              </a:lnSpc>
              <a:spcBef>
                <a:spcPts val="93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performance</a:t>
            </a:r>
            <a:r>
              <a:rPr dirty="0"/>
              <a:t> </a:t>
            </a:r>
            <a:r>
              <a:rPr spc="-5" dirty="0"/>
              <a:t>measure</a:t>
            </a:r>
            <a:r>
              <a:rPr dirty="0"/>
              <a:t> </a:t>
            </a:r>
            <a:r>
              <a:rPr spc="-5" dirty="0"/>
              <a:t>should</a:t>
            </a:r>
            <a:r>
              <a:rPr dirty="0"/>
              <a:t> be</a:t>
            </a:r>
            <a:r>
              <a:rPr spc="5" dirty="0"/>
              <a:t> </a:t>
            </a:r>
            <a:r>
              <a:rPr spc="-5" dirty="0"/>
              <a:t>designed</a:t>
            </a:r>
            <a:r>
              <a:rPr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reflect</a:t>
            </a:r>
            <a:r>
              <a:rPr dirty="0"/>
              <a:t> </a:t>
            </a:r>
            <a:r>
              <a:rPr spc="-5" dirty="0"/>
              <a:t>what</a:t>
            </a:r>
            <a:r>
              <a:rPr dirty="0"/>
              <a:t> one </a:t>
            </a:r>
            <a:r>
              <a:rPr spc="-685" dirty="0"/>
              <a:t> </a:t>
            </a:r>
            <a:r>
              <a:rPr spc="-10" dirty="0"/>
              <a:t>actually </a:t>
            </a:r>
            <a:r>
              <a:rPr spc="-5" dirty="0"/>
              <a:t>wants in the environment, rather than </a:t>
            </a:r>
            <a:r>
              <a:rPr dirty="0"/>
              <a:t>how one </a:t>
            </a:r>
            <a:r>
              <a:rPr spc="-5" dirty="0"/>
              <a:t>suspects the </a:t>
            </a:r>
            <a:r>
              <a:rPr dirty="0"/>
              <a:t> </a:t>
            </a:r>
            <a:r>
              <a:rPr spc="-5" dirty="0"/>
              <a:t>agent should behave. Define it in terms </a:t>
            </a:r>
            <a:r>
              <a:rPr dirty="0"/>
              <a:t>of </a:t>
            </a:r>
            <a:r>
              <a:rPr spc="-15" dirty="0"/>
              <a:t>effects </a:t>
            </a:r>
            <a:r>
              <a:rPr dirty="0"/>
              <a:t>of </a:t>
            </a:r>
            <a:r>
              <a:rPr spc="-5" dirty="0"/>
              <a:t>actions </a:t>
            </a:r>
            <a:r>
              <a:rPr dirty="0"/>
              <a:t>on </a:t>
            </a:r>
            <a:r>
              <a:rPr spc="-5" dirty="0"/>
              <a:t>the </a:t>
            </a:r>
            <a:r>
              <a:rPr dirty="0"/>
              <a:t> </a:t>
            </a:r>
            <a:r>
              <a:rPr spc="-5" dirty="0"/>
              <a:t>environment,</a:t>
            </a:r>
            <a:r>
              <a:rPr dirty="0"/>
              <a:t> </a:t>
            </a:r>
            <a:r>
              <a:rPr spc="-5" dirty="0"/>
              <a:t>rather</a:t>
            </a:r>
            <a:r>
              <a:rPr spc="5" dirty="0"/>
              <a:t> </a:t>
            </a:r>
            <a:r>
              <a:rPr spc="-5" dirty="0"/>
              <a:t>than</a:t>
            </a:r>
            <a:r>
              <a:rPr dirty="0"/>
              <a:t> </a:t>
            </a:r>
            <a:r>
              <a:rPr spc="-5" dirty="0"/>
              <a:t>in</a:t>
            </a:r>
            <a:r>
              <a:rPr dirty="0"/>
              <a:t> </a:t>
            </a:r>
            <a:r>
              <a:rPr spc="-5" dirty="0"/>
              <a:t>terms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agent's program.</a:t>
            </a:r>
          </a:p>
          <a:p>
            <a:pPr marL="241300" marR="5715" indent="-228600" algn="just">
              <a:lnSpc>
                <a:spcPct val="9020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Rational</a:t>
            </a:r>
            <a:r>
              <a:rPr dirty="0"/>
              <a:t> </a:t>
            </a:r>
            <a:r>
              <a:rPr spc="-5" dirty="0"/>
              <a:t>behavior</a:t>
            </a:r>
            <a:r>
              <a:rPr dirty="0"/>
              <a:t> </a:t>
            </a:r>
            <a:r>
              <a:rPr spc="-5" dirty="0"/>
              <a:t>is</a:t>
            </a:r>
            <a:r>
              <a:rPr dirty="0"/>
              <a:t> not</a:t>
            </a:r>
            <a:r>
              <a:rPr spc="5" dirty="0"/>
              <a:t> </a:t>
            </a:r>
            <a:r>
              <a:rPr spc="-5" dirty="0"/>
              <a:t>perfect,</a:t>
            </a:r>
            <a:r>
              <a:rPr dirty="0"/>
              <a:t> </a:t>
            </a:r>
            <a:r>
              <a:rPr spc="-5" dirty="0"/>
              <a:t>because</a:t>
            </a:r>
            <a:r>
              <a:rPr dirty="0"/>
              <a:t> </a:t>
            </a:r>
            <a:r>
              <a:rPr spc="-5" dirty="0"/>
              <a:t>an</a:t>
            </a:r>
            <a:r>
              <a:rPr dirty="0"/>
              <a:t> </a:t>
            </a:r>
            <a:r>
              <a:rPr spc="-5" dirty="0"/>
              <a:t>agent</a:t>
            </a:r>
            <a:r>
              <a:rPr dirty="0"/>
              <a:t> </a:t>
            </a:r>
            <a:r>
              <a:rPr spc="-5" dirty="0"/>
              <a:t>cannot</a:t>
            </a:r>
            <a:r>
              <a:rPr dirty="0"/>
              <a:t> know </a:t>
            </a:r>
            <a:r>
              <a:rPr spc="5" dirty="0"/>
              <a:t> </a:t>
            </a:r>
            <a:r>
              <a:rPr spc="-5" dirty="0"/>
              <a:t>everything about the environment, including past, present, and </a:t>
            </a:r>
            <a:r>
              <a:rPr dirty="0"/>
              <a:t>future. </a:t>
            </a:r>
            <a:r>
              <a:rPr spc="5" dirty="0"/>
              <a:t> </a:t>
            </a:r>
            <a:r>
              <a:rPr spc="-114" dirty="0"/>
              <a:t>We </a:t>
            </a:r>
            <a:r>
              <a:rPr spc="-5" dirty="0"/>
              <a:t>focus </a:t>
            </a:r>
            <a:r>
              <a:rPr dirty="0"/>
              <a:t>on </a:t>
            </a:r>
            <a:r>
              <a:rPr spc="-5" dirty="0"/>
              <a:t>maximizing </a:t>
            </a:r>
            <a:r>
              <a:rPr b="1" spc="-5" dirty="0">
                <a:latin typeface="Times New Roman"/>
                <a:cs typeface="Times New Roman"/>
              </a:rPr>
              <a:t>expected </a:t>
            </a:r>
            <a:r>
              <a:rPr spc="-5" dirty="0"/>
              <a:t>performance, given what </a:t>
            </a:r>
            <a:r>
              <a:rPr dirty="0"/>
              <a:t>we know </a:t>
            </a:r>
            <a:r>
              <a:rPr spc="5" dirty="0"/>
              <a:t> </a:t>
            </a:r>
            <a:r>
              <a:rPr spc="-5" dirty="0"/>
              <a:t>about probabilities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things happening</a:t>
            </a:r>
            <a:r>
              <a:rPr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environment.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058" y="1357884"/>
            <a:ext cx="5809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Nature</a:t>
            </a:r>
            <a:r>
              <a:rPr sz="4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4400" b="1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Environments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5319" y="2316479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4061" y="2529332"/>
            <a:ext cx="5526405" cy="401827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Specify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 task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 (PEAS):</a:t>
            </a:r>
            <a:endParaRPr sz="2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P: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performance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measure</a:t>
            </a:r>
            <a:endParaRPr sz="2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E: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</a:t>
            </a:r>
            <a:endParaRPr sz="2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A: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agent's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actuators</a:t>
            </a:r>
            <a:endParaRPr sz="2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S: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agent's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sensors</a:t>
            </a:r>
            <a:endParaRPr sz="2400">
              <a:latin typeface="Times New Roman"/>
              <a:cs typeface="Times New Roman"/>
            </a:endParaRPr>
          </a:p>
          <a:p>
            <a:pPr marL="366395" marR="5080" indent="-340995">
              <a:lnSpc>
                <a:spcPts val="2620"/>
              </a:lnSpc>
              <a:spcBef>
                <a:spcPts val="715"/>
              </a:spcBef>
              <a:buFont typeface="Arial MT"/>
              <a:buChar char="•"/>
              <a:tabLst>
                <a:tab pos="365760" algn="l"/>
                <a:tab pos="366395" algn="l"/>
                <a:tab pos="1167765" algn="l"/>
              </a:tabLst>
            </a:pPr>
            <a:r>
              <a:rPr sz="2400" spc="-15" dirty="0">
                <a:latin typeface="Times New Roman"/>
                <a:cs typeface="Times New Roman"/>
              </a:rPr>
              <a:t>Must </a:t>
            </a:r>
            <a:r>
              <a:rPr sz="2400" spc="-25" dirty="0">
                <a:latin typeface="Times New Roman"/>
                <a:cs typeface="Times New Roman"/>
              </a:rPr>
              <a:t>first </a:t>
            </a:r>
            <a:r>
              <a:rPr sz="2400" spc="-10" dirty="0">
                <a:latin typeface="Times New Roman"/>
                <a:cs typeface="Times New Roman"/>
              </a:rPr>
              <a:t>specify the </a:t>
            </a:r>
            <a:r>
              <a:rPr sz="2400" spc="-15" dirty="0">
                <a:latin typeface="Times New Roman"/>
                <a:cs typeface="Times New Roman"/>
              </a:rPr>
              <a:t>setting </a:t>
            </a:r>
            <a:r>
              <a:rPr sz="2400" spc="-20" dirty="0">
                <a:latin typeface="Times New Roman"/>
                <a:cs typeface="Times New Roman"/>
              </a:rPr>
              <a:t>for intelligent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agent	design</a:t>
            </a:r>
            <a:endParaRPr sz="2400">
              <a:latin typeface="Times New Roman"/>
              <a:cs typeface="Times New Roman"/>
            </a:endParaRPr>
          </a:p>
          <a:p>
            <a:pPr marL="366395" marR="499745" indent="-340995">
              <a:lnSpc>
                <a:spcPts val="2590"/>
              </a:lnSpc>
              <a:spcBef>
                <a:spcPts val="685"/>
              </a:spcBef>
              <a:buFont typeface="Arial MT"/>
              <a:buChar char="•"/>
              <a:tabLst>
                <a:tab pos="365760" algn="l"/>
                <a:tab pos="366395" algn="l"/>
                <a:tab pos="1764030" algn="l"/>
              </a:tabLst>
            </a:pPr>
            <a:r>
              <a:rPr sz="2400" spc="-50" dirty="0">
                <a:latin typeface="Times New Roman"/>
                <a:cs typeface="Times New Roman"/>
              </a:rPr>
              <a:t>Consider, </a:t>
            </a:r>
            <a:r>
              <a:rPr sz="2400" spc="-5" dirty="0">
                <a:latin typeface="Times New Roman"/>
                <a:cs typeface="Times New Roman"/>
              </a:rPr>
              <a:t>e.g., the </a:t>
            </a:r>
            <a:r>
              <a:rPr sz="2400" spc="-15" dirty="0">
                <a:latin typeface="Times New Roman"/>
                <a:cs typeface="Times New Roman"/>
              </a:rPr>
              <a:t>task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spc="-15" dirty="0">
                <a:latin typeface="Times New Roman"/>
                <a:cs typeface="Times New Roman"/>
              </a:rPr>
              <a:t>designing </a:t>
            </a:r>
            <a:r>
              <a:rPr sz="2400" spc="-10" dirty="0">
                <a:latin typeface="Times New Roman"/>
                <a:cs typeface="Times New Roman"/>
              </a:rPr>
              <a:t>an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automated	taxi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driver:</a:t>
            </a:r>
            <a:endParaRPr sz="2400">
              <a:latin typeface="Times New Roman"/>
              <a:cs typeface="Times New Roman"/>
            </a:endParaRPr>
          </a:p>
          <a:p>
            <a:pPr marL="481965">
              <a:lnSpc>
                <a:spcPts val="4115"/>
              </a:lnSpc>
            </a:pPr>
            <a:r>
              <a:rPr sz="3600" spc="45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3600" b="1" spc="45" dirty="0">
                <a:solidFill>
                  <a:srgbClr val="FF0000"/>
                </a:solidFill>
                <a:latin typeface="Times New Roman"/>
                <a:cs typeface="Times New Roman"/>
              </a:rPr>
              <a:t>PEAS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8850" y="1177636"/>
            <a:ext cx="6313149" cy="56803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2991" y="1136903"/>
              <a:ext cx="5775960" cy="57210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3738" y="1050036"/>
            <a:ext cx="2633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Continue…</a:t>
            </a:r>
            <a:endParaRPr sz="44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74136" y="2072132"/>
            <a:ext cx="6010910" cy="36830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Clr>
                <a:srgbClr val="C000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The task</a:t>
            </a:r>
            <a:r>
              <a:rPr sz="2400" dirty="0">
                <a:latin typeface="Times New Roman"/>
                <a:cs typeface="Times New Roman"/>
              </a:rPr>
              <a:t> of </a:t>
            </a:r>
            <a:r>
              <a:rPr sz="2400" spc="-5" dirty="0">
                <a:latin typeface="Times New Roman"/>
                <a:cs typeface="Times New Roman"/>
              </a:rPr>
              <a:t>designing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automated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taxi driver:</a:t>
            </a:r>
            <a:endParaRPr sz="2400">
              <a:latin typeface="Times New Roman"/>
              <a:cs typeface="Times New Roman"/>
            </a:endParaRPr>
          </a:p>
          <a:p>
            <a:pPr marL="986155" marR="109855" lvl="1" indent="-285115">
              <a:lnSpc>
                <a:spcPts val="2620"/>
              </a:lnSpc>
              <a:spcBef>
                <a:spcPts val="520"/>
              </a:spcBef>
              <a:buFont typeface="Arial MT"/>
              <a:buChar char="–"/>
              <a:tabLst>
                <a:tab pos="986790" algn="l"/>
                <a:tab pos="2575560" algn="l"/>
              </a:tabLst>
            </a:pP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Performance 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measure</a:t>
            </a:r>
            <a:r>
              <a:rPr sz="2400" b="1" spc="-25" dirty="0">
                <a:latin typeface="Times New Roman"/>
                <a:cs typeface="Times New Roman"/>
              </a:rPr>
              <a:t>: </a:t>
            </a:r>
            <a:r>
              <a:rPr sz="2400" spc="-20" dirty="0">
                <a:latin typeface="Times New Roman"/>
                <a:cs typeface="Times New Roman"/>
              </a:rPr>
              <a:t>Safe, </a:t>
            </a:r>
            <a:r>
              <a:rPr sz="2400" spc="-25" dirty="0">
                <a:latin typeface="Times New Roman"/>
                <a:cs typeface="Times New Roman"/>
              </a:rPr>
              <a:t>fast, </a:t>
            </a:r>
            <a:r>
              <a:rPr sz="2400" spc="-20" dirty="0">
                <a:latin typeface="Times New Roman"/>
                <a:cs typeface="Times New Roman"/>
              </a:rPr>
              <a:t>legal,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comfortable	</a:t>
            </a:r>
            <a:r>
              <a:rPr sz="2400" spc="-10" dirty="0">
                <a:latin typeface="Times New Roman"/>
                <a:cs typeface="Times New Roman"/>
              </a:rPr>
              <a:t>trip,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maximize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profits</a:t>
            </a:r>
            <a:endParaRPr sz="2400">
              <a:latin typeface="Times New Roman"/>
              <a:cs typeface="Times New Roman"/>
            </a:endParaRPr>
          </a:p>
          <a:p>
            <a:pPr marL="986155" marR="746125" lvl="1" indent="-285115">
              <a:lnSpc>
                <a:spcPts val="2590"/>
              </a:lnSpc>
              <a:spcBef>
                <a:spcPts val="590"/>
              </a:spcBef>
              <a:buFont typeface="Arial MT"/>
              <a:buChar char="–"/>
              <a:tabLst>
                <a:tab pos="986790" algn="l"/>
                <a:tab pos="2567305" algn="l"/>
              </a:tabLst>
            </a:pP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Environment</a:t>
            </a:r>
            <a:r>
              <a:rPr sz="2400" b="1" spc="-25" dirty="0">
                <a:latin typeface="Times New Roman"/>
                <a:cs typeface="Times New Roman"/>
              </a:rPr>
              <a:t>: </a:t>
            </a:r>
            <a:r>
              <a:rPr sz="2400" spc="-20" dirty="0">
                <a:latin typeface="Times New Roman"/>
                <a:cs typeface="Times New Roman"/>
              </a:rPr>
              <a:t>Roads, </a:t>
            </a:r>
            <a:r>
              <a:rPr sz="2400" spc="-10" dirty="0">
                <a:latin typeface="Times New Roman"/>
                <a:cs typeface="Times New Roman"/>
              </a:rPr>
              <a:t>other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traffic,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pedestrians,	</a:t>
            </a:r>
            <a:r>
              <a:rPr sz="2400" spc="-25" dirty="0">
                <a:latin typeface="Times New Roman"/>
                <a:cs typeface="Times New Roman"/>
              </a:rPr>
              <a:t>customers</a:t>
            </a:r>
            <a:endParaRPr sz="2400">
              <a:latin typeface="Times New Roman"/>
              <a:cs typeface="Times New Roman"/>
            </a:endParaRPr>
          </a:p>
          <a:p>
            <a:pPr marL="986155" marR="1301115" lvl="1" indent="-285115">
              <a:lnSpc>
                <a:spcPts val="2590"/>
              </a:lnSpc>
              <a:spcBef>
                <a:spcPts val="630"/>
              </a:spcBef>
              <a:buFont typeface="Arial MT"/>
              <a:buChar char="–"/>
              <a:tabLst>
                <a:tab pos="986790" algn="l"/>
                <a:tab pos="3276600" algn="l"/>
              </a:tabLst>
            </a:pP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Actuators</a:t>
            </a:r>
            <a:r>
              <a:rPr sz="2400" b="1" spc="-20" dirty="0">
                <a:latin typeface="Times New Roman"/>
                <a:cs typeface="Times New Roman"/>
              </a:rPr>
              <a:t>: </a:t>
            </a:r>
            <a:r>
              <a:rPr sz="2400" spc="-15" dirty="0">
                <a:latin typeface="Times New Roman"/>
                <a:cs typeface="Times New Roman"/>
              </a:rPr>
              <a:t>Steering </a:t>
            </a:r>
            <a:r>
              <a:rPr sz="2400" spc="-10" dirty="0">
                <a:latin typeface="Times New Roman"/>
                <a:cs typeface="Times New Roman"/>
              </a:rPr>
              <a:t>wheel,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accelerator,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brake,	</a:t>
            </a:r>
            <a:r>
              <a:rPr sz="2400" spc="-15" dirty="0">
                <a:latin typeface="Times New Roman"/>
                <a:cs typeface="Times New Roman"/>
              </a:rPr>
              <a:t>signal,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horn</a:t>
            </a:r>
            <a:endParaRPr sz="2400">
              <a:latin typeface="Times New Roman"/>
              <a:cs typeface="Times New Roman"/>
            </a:endParaRPr>
          </a:p>
          <a:p>
            <a:pPr marL="986155" marR="1432560" lvl="1" indent="-285115">
              <a:lnSpc>
                <a:spcPct val="90400"/>
              </a:lnSpc>
              <a:spcBef>
                <a:spcPts val="550"/>
              </a:spcBef>
              <a:buFont typeface="Arial MT"/>
              <a:buChar char="–"/>
              <a:tabLst>
                <a:tab pos="986790" algn="l"/>
                <a:tab pos="3396615" algn="l"/>
              </a:tabLst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Sensors</a:t>
            </a:r>
            <a:r>
              <a:rPr sz="2400" b="1" spc="-10" dirty="0">
                <a:latin typeface="Times New Roman"/>
                <a:cs typeface="Times New Roman"/>
              </a:rPr>
              <a:t>: </a:t>
            </a:r>
            <a:r>
              <a:rPr sz="2400" spc="-20" dirty="0">
                <a:latin typeface="Times New Roman"/>
                <a:cs typeface="Times New Roman"/>
              </a:rPr>
              <a:t>Cameras, </a:t>
            </a:r>
            <a:r>
              <a:rPr sz="2400" spc="-60" dirty="0">
                <a:latin typeface="Times New Roman"/>
                <a:cs typeface="Times New Roman"/>
              </a:rPr>
              <a:t>sonar, 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peedo</a:t>
            </a:r>
            <a:r>
              <a:rPr sz="2400" spc="-40" dirty="0">
                <a:latin typeface="Times New Roman"/>
                <a:cs typeface="Times New Roman"/>
              </a:rPr>
              <a:t>m</a:t>
            </a:r>
            <a:r>
              <a:rPr sz="2400" spc="-3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t</a:t>
            </a:r>
            <a:r>
              <a:rPr sz="2400" spc="-35" dirty="0">
                <a:latin typeface="Times New Roman"/>
                <a:cs typeface="Times New Roman"/>
              </a:rPr>
              <a:t>e</a:t>
            </a:r>
            <a:r>
              <a:rPr sz="2400" spc="-12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GPS</a:t>
            </a:r>
            <a:r>
              <a:rPr sz="2400" dirty="0">
                <a:latin typeface="Times New Roman"/>
                <a:cs typeface="Times New Roman"/>
              </a:rPr>
              <a:t>,	</a:t>
            </a:r>
            <a:r>
              <a:rPr sz="2400" spc="-45" dirty="0">
                <a:latin typeface="Times New Roman"/>
                <a:cs typeface="Times New Roman"/>
              </a:rPr>
              <a:t>odomete</a:t>
            </a:r>
            <a:r>
              <a:rPr sz="2400" spc="-14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,  </a:t>
            </a:r>
            <a:r>
              <a:rPr sz="2400" spc="-10" dirty="0">
                <a:latin typeface="Times New Roman"/>
                <a:cs typeface="Times New Roman"/>
              </a:rPr>
              <a:t>engine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sensors,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keyboard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213277"/>
            <a:ext cx="45250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Examples</a:t>
            </a:r>
            <a:r>
              <a:rPr sz="4400" spc="-3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of</a:t>
            </a:r>
            <a:r>
              <a:rPr sz="4400" spc="-275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Agents</a:t>
            </a:r>
            <a:endParaRPr sz="44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6353E-9698-B70D-567B-AD308CF7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52" y="990600"/>
            <a:ext cx="9517852" cy="56433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417" y="951484"/>
            <a:ext cx="32194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Environments</a:t>
            </a:r>
            <a:r>
              <a:rPr spc="-165" dirty="0"/>
              <a:t> </a:t>
            </a:r>
            <a:r>
              <a:rPr dirty="0"/>
              <a:t>–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31686" y="1332484"/>
            <a:ext cx="9304655" cy="133604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1900"/>
              </a:spcBef>
            </a:pPr>
            <a:r>
              <a:rPr sz="2800" i="1" spc="-15" dirty="0">
                <a:solidFill>
                  <a:srgbClr val="006FC0"/>
                </a:solidFill>
                <a:latin typeface="Times New Roman"/>
                <a:cs typeface="Times New Roman"/>
              </a:rPr>
              <a:t>Accessible</a:t>
            </a:r>
            <a:r>
              <a:rPr sz="2800" i="1" spc="-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Times New Roman"/>
                <a:cs typeface="Times New Roman"/>
              </a:rPr>
              <a:t>vs.</a:t>
            </a:r>
            <a:r>
              <a:rPr sz="28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i="1" spc="-20" dirty="0">
                <a:solidFill>
                  <a:srgbClr val="006FC0"/>
                </a:solidFill>
                <a:latin typeface="Times New Roman"/>
                <a:cs typeface="Times New Roman"/>
              </a:rPr>
              <a:t>inaccessible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Font typeface="Arial MT"/>
              <a:buChar char="•"/>
              <a:tabLst>
                <a:tab pos="354965" algn="l"/>
                <a:tab pos="355600" algn="l"/>
                <a:tab pos="982344" algn="l"/>
                <a:tab pos="2606675" algn="l"/>
                <a:tab pos="4567555" algn="l"/>
                <a:tab pos="4996180" algn="l"/>
                <a:tab pos="5700395" algn="l"/>
                <a:tab pos="6169025" algn="l"/>
                <a:tab pos="7228205" algn="l"/>
                <a:tab pos="7853045" algn="l"/>
                <a:tab pos="8805545" algn="l"/>
              </a:tabLst>
            </a:pP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	</a:t>
            </a:r>
            <a:r>
              <a:rPr sz="2800" spc="-15" dirty="0">
                <a:latin typeface="Times New Roman"/>
                <a:cs typeface="Times New Roman"/>
              </a:rPr>
              <a:t>acce</a:t>
            </a:r>
            <a:r>
              <a:rPr sz="2800" spc="-10" dirty="0">
                <a:latin typeface="Times New Roman"/>
                <a:cs typeface="Times New Roman"/>
              </a:rPr>
              <a:t>ssi</a:t>
            </a:r>
            <a:r>
              <a:rPr sz="2800" spc="-5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30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vi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onm</a:t>
            </a:r>
            <a:r>
              <a:rPr sz="2800" spc="-30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t	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5" dirty="0">
                <a:latin typeface="Times New Roman"/>
                <a:cs typeface="Times New Roman"/>
              </a:rPr>
              <a:t>on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	</a:t>
            </a:r>
            <a:r>
              <a:rPr sz="2800" spc="-5" dirty="0">
                <a:latin typeface="Times New Roman"/>
                <a:cs typeface="Times New Roman"/>
              </a:rPr>
              <a:t>wh</a:t>
            </a:r>
            <a:r>
              <a:rPr sz="2800" spc="-10" dirty="0">
                <a:latin typeface="Times New Roman"/>
                <a:cs typeface="Times New Roman"/>
              </a:rPr>
              <a:t>ic</a:t>
            </a:r>
            <a:r>
              <a:rPr sz="2800" dirty="0">
                <a:latin typeface="Times New Roman"/>
                <a:cs typeface="Times New Roman"/>
              </a:rPr>
              <a:t>h	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t	</a:t>
            </a:r>
            <a:r>
              <a:rPr sz="2800" spc="-25" dirty="0">
                <a:latin typeface="Times New Roman"/>
                <a:cs typeface="Times New Roman"/>
              </a:rPr>
              <a:t>can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97974" y="2216403"/>
            <a:ext cx="9036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Times New Roman"/>
                <a:cs typeface="Times New Roman"/>
              </a:rPr>
              <a:t>obt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1686" y="2637027"/>
            <a:ext cx="10569575" cy="313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100"/>
              </a:spcBef>
              <a:tabLst>
                <a:tab pos="10123170" algn="l"/>
              </a:tabLst>
            </a:pPr>
            <a:r>
              <a:rPr sz="3600" b="1" i="1" spc="-15" dirty="0">
                <a:latin typeface="Times New Roman"/>
                <a:cs typeface="Times New Roman"/>
              </a:rPr>
              <a:t>c</a:t>
            </a:r>
            <a:r>
              <a:rPr sz="3600" b="1" i="1" spc="-20" dirty="0">
                <a:latin typeface="Times New Roman"/>
                <a:cs typeface="Times New Roman"/>
              </a:rPr>
              <a:t>ompl</a:t>
            </a:r>
            <a:r>
              <a:rPr sz="3600" b="1" i="1" spc="-15" dirty="0">
                <a:latin typeface="Times New Roman"/>
                <a:cs typeface="Times New Roman"/>
              </a:rPr>
              <a:t>e</a:t>
            </a:r>
            <a:r>
              <a:rPr sz="3600" b="1" i="1" spc="-20" dirty="0">
                <a:latin typeface="Times New Roman"/>
                <a:cs typeface="Times New Roman"/>
              </a:rPr>
              <a:t>t</a:t>
            </a:r>
            <a:r>
              <a:rPr sz="3600" b="1" i="1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4000" b="1" i="1" spc="-20" dirty="0">
                <a:solidFill>
                  <a:srgbClr val="00B0F0"/>
                </a:solidFill>
                <a:latin typeface="Times New Roman"/>
                <a:cs typeface="Times New Roman"/>
              </a:rPr>
              <a:t>accu</a:t>
            </a:r>
            <a:r>
              <a:rPr sz="4000" b="1" i="1" spc="-15" dirty="0">
                <a:solidFill>
                  <a:srgbClr val="00B0F0"/>
                </a:solidFill>
                <a:latin typeface="Times New Roman"/>
                <a:cs typeface="Times New Roman"/>
              </a:rPr>
              <a:t>r</a:t>
            </a:r>
            <a:r>
              <a:rPr sz="4000" b="1" i="1" spc="-20" dirty="0">
                <a:solidFill>
                  <a:srgbClr val="00B0F0"/>
                </a:solidFill>
                <a:latin typeface="Times New Roman"/>
                <a:cs typeface="Times New Roman"/>
              </a:rPr>
              <a:t>at</a:t>
            </a:r>
            <a:r>
              <a:rPr sz="4000" b="1" i="1" spc="-25" dirty="0">
                <a:solidFill>
                  <a:srgbClr val="00B0F0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4000" b="1" i="1" spc="-15" dirty="0">
                <a:latin typeface="Times New Roman"/>
                <a:cs typeface="Times New Roman"/>
              </a:rPr>
              <a:t>up</a:t>
            </a:r>
            <a:r>
              <a:rPr sz="4000" b="1" i="1" spc="-10" dirty="0">
                <a:latin typeface="Times New Roman"/>
                <a:cs typeface="Times New Roman"/>
              </a:rPr>
              <a:t>-</a:t>
            </a:r>
            <a:r>
              <a:rPr sz="4000" b="1" i="1" spc="-15" dirty="0">
                <a:latin typeface="Times New Roman"/>
                <a:cs typeface="Times New Roman"/>
              </a:rPr>
              <a:t>t</a:t>
            </a:r>
            <a:r>
              <a:rPr sz="4000" b="1" i="1" spc="-20" dirty="0">
                <a:latin typeface="Times New Roman"/>
                <a:cs typeface="Times New Roman"/>
              </a:rPr>
              <a:t>o</a:t>
            </a:r>
            <a:r>
              <a:rPr sz="4000" b="1" i="1" spc="-10" dirty="0">
                <a:latin typeface="Times New Roman"/>
                <a:cs typeface="Times New Roman"/>
              </a:rPr>
              <a:t>-</a:t>
            </a:r>
            <a:r>
              <a:rPr sz="4000" b="1" i="1" spc="-20" dirty="0">
                <a:latin typeface="Times New Roman"/>
                <a:cs typeface="Times New Roman"/>
              </a:rPr>
              <a:t>dat</a:t>
            </a:r>
            <a:r>
              <a:rPr sz="4000" b="1" i="1" dirty="0">
                <a:latin typeface="Times New Roman"/>
                <a:cs typeface="Times New Roman"/>
              </a:rPr>
              <a:t>e</a:t>
            </a:r>
            <a:r>
              <a:rPr sz="4000" b="1" i="1" spc="459" dirty="0">
                <a:latin typeface="Times New Roman"/>
                <a:cs typeface="Times New Roman"/>
              </a:rPr>
              <a:t> </a:t>
            </a:r>
            <a:r>
              <a:rPr sz="4000" b="1" i="1" spc="-15" dirty="0">
                <a:latin typeface="Times New Roman"/>
                <a:cs typeface="Times New Roman"/>
              </a:rPr>
              <a:t>in</a:t>
            </a:r>
            <a:r>
              <a:rPr sz="4000" b="1" i="1" spc="-10" dirty="0">
                <a:latin typeface="Times New Roman"/>
                <a:cs typeface="Times New Roman"/>
              </a:rPr>
              <a:t>f</a:t>
            </a:r>
            <a:r>
              <a:rPr sz="4000" b="1" i="1" spc="-15" dirty="0">
                <a:latin typeface="Times New Roman"/>
                <a:cs typeface="Times New Roman"/>
              </a:rPr>
              <a:t>o</a:t>
            </a:r>
            <a:r>
              <a:rPr sz="4000" b="1" i="1" spc="-10" dirty="0">
                <a:latin typeface="Times New Roman"/>
                <a:cs typeface="Times New Roman"/>
              </a:rPr>
              <a:t>r</a:t>
            </a:r>
            <a:r>
              <a:rPr sz="4000" b="1" i="1" spc="-15" dirty="0">
                <a:latin typeface="Times New Roman"/>
                <a:cs typeface="Times New Roman"/>
              </a:rPr>
              <a:t>matio</a:t>
            </a:r>
            <a:r>
              <a:rPr sz="4000" b="1" i="1" dirty="0">
                <a:latin typeface="Times New Roman"/>
                <a:cs typeface="Times New Roman"/>
              </a:rPr>
              <a:t>n</a:t>
            </a:r>
            <a:r>
              <a:rPr sz="4000" b="1" i="1" spc="-15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15" dirty="0">
                <a:latin typeface="Times New Roman"/>
                <a:cs typeface="Times New Roman"/>
              </a:rPr>
              <a:t>ou</a:t>
            </a:r>
            <a:r>
              <a:rPr sz="2800" dirty="0">
                <a:latin typeface="Times New Roman"/>
                <a:cs typeface="Times New Roman"/>
              </a:rPr>
              <a:t>t	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4000" b="1" i="1" spc="-30" dirty="0">
                <a:solidFill>
                  <a:srgbClr val="385723"/>
                </a:solidFill>
                <a:latin typeface="Times New Roman"/>
                <a:cs typeface="Times New Roman"/>
              </a:rPr>
              <a:t>e</a:t>
            </a:r>
            <a:r>
              <a:rPr sz="4000" b="1" i="1" spc="-25" dirty="0">
                <a:solidFill>
                  <a:srgbClr val="385723"/>
                </a:solidFill>
                <a:latin typeface="Times New Roman"/>
                <a:cs typeface="Times New Roman"/>
              </a:rPr>
              <a:t>n</a:t>
            </a:r>
            <a:r>
              <a:rPr sz="4000" b="1" i="1" spc="-30" dirty="0">
                <a:solidFill>
                  <a:srgbClr val="385723"/>
                </a:solidFill>
                <a:latin typeface="Times New Roman"/>
                <a:cs typeface="Times New Roman"/>
              </a:rPr>
              <a:t>vi</a:t>
            </a:r>
            <a:r>
              <a:rPr sz="4000" b="1" i="1" spc="-20" dirty="0">
                <a:solidFill>
                  <a:srgbClr val="385723"/>
                </a:solidFill>
                <a:latin typeface="Times New Roman"/>
                <a:cs typeface="Times New Roman"/>
              </a:rPr>
              <a:t>r</a:t>
            </a:r>
            <a:r>
              <a:rPr sz="4000" b="1" i="1" spc="-30" dirty="0">
                <a:solidFill>
                  <a:srgbClr val="385723"/>
                </a:solidFill>
                <a:latin typeface="Times New Roman"/>
                <a:cs typeface="Times New Roman"/>
              </a:rPr>
              <a:t>o</a:t>
            </a:r>
            <a:r>
              <a:rPr sz="4000" b="1" i="1" spc="-25" dirty="0">
                <a:solidFill>
                  <a:srgbClr val="385723"/>
                </a:solidFill>
                <a:latin typeface="Times New Roman"/>
                <a:cs typeface="Times New Roman"/>
              </a:rPr>
              <a:t>n</a:t>
            </a:r>
            <a:r>
              <a:rPr sz="4000" b="1" i="1" spc="-30" dirty="0">
                <a:solidFill>
                  <a:srgbClr val="385723"/>
                </a:solidFill>
                <a:latin typeface="Times New Roman"/>
                <a:cs typeface="Times New Roman"/>
              </a:rPr>
              <a:t>me</a:t>
            </a:r>
            <a:r>
              <a:rPr sz="4000" b="1" i="1" spc="-25" dirty="0">
                <a:solidFill>
                  <a:srgbClr val="385723"/>
                </a:solidFill>
                <a:latin typeface="Times New Roman"/>
                <a:cs typeface="Times New Roman"/>
              </a:rPr>
              <a:t>n</a:t>
            </a:r>
            <a:r>
              <a:rPr sz="4000" b="1" i="1" spc="-30" dirty="0">
                <a:solidFill>
                  <a:srgbClr val="385723"/>
                </a:solidFill>
                <a:latin typeface="Times New Roman"/>
                <a:cs typeface="Times New Roman"/>
              </a:rPr>
              <a:t>t</a:t>
            </a:r>
            <a:r>
              <a:rPr sz="4000" b="1" i="1" spc="-320" dirty="0">
                <a:solidFill>
                  <a:srgbClr val="385723"/>
                </a:solidFill>
                <a:latin typeface="Times New Roman"/>
                <a:cs typeface="Times New Roman"/>
              </a:rPr>
              <a:t>’</a:t>
            </a:r>
            <a:r>
              <a:rPr sz="4000" b="1" i="1" dirty="0">
                <a:solidFill>
                  <a:srgbClr val="385723"/>
                </a:solidFill>
                <a:latin typeface="Times New Roman"/>
                <a:cs typeface="Times New Roman"/>
              </a:rPr>
              <a:t>s</a:t>
            </a:r>
            <a:r>
              <a:rPr sz="4000" b="1" i="1" spc="-275" dirty="0">
                <a:solidFill>
                  <a:srgbClr val="385723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stat</a:t>
            </a:r>
            <a:r>
              <a:rPr sz="2800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354965" marR="360045" indent="-342900">
              <a:lnSpc>
                <a:spcPts val="3290"/>
              </a:lnSpc>
              <a:spcBef>
                <a:spcPts val="960"/>
              </a:spcBef>
              <a:buFont typeface="Arial MT"/>
              <a:buChar char="•"/>
              <a:tabLst>
                <a:tab pos="354965" algn="l"/>
                <a:tab pos="355600" algn="l"/>
                <a:tab pos="5527040" algn="l"/>
                <a:tab pos="8371840" algn="l"/>
              </a:tabLst>
            </a:pPr>
            <a:r>
              <a:rPr sz="2800" spc="-15" dirty="0">
                <a:latin typeface="Times New Roman"/>
                <a:cs typeface="Times New Roman"/>
              </a:rPr>
              <a:t>Most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moderately</a:t>
            </a:r>
            <a:r>
              <a:rPr sz="2800" spc="21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complex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environments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(for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example,	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everyday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physical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world 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Internet)</a:t>
            </a:r>
            <a:r>
              <a:rPr sz="2800" spc="-15" dirty="0">
                <a:latin typeface="Times New Roman"/>
                <a:cs typeface="Times New Roman"/>
              </a:rPr>
              <a:t> are	inaccessible.</a:t>
            </a:r>
            <a:endParaRPr sz="2800">
              <a:latin typeface="Times New Roman"/>
              <a:cs typeface="Times New Roman"/>
            </a:endParaRPr>
          </a:p>
          <a:p>
            <a:pPr marL="354965" marR="213995" indent="-342900">
              <a:lnSpc>
                <a:spcPts val="3310"/>
              </a:lnSpc>
              <a:spcBef>
                <a:spcPts val="795"/>
              </a:spcBef>
              <a:buFont typeface="Arial MT"/>
              <a:buChar char="•"/>
              <a:tabLst>
                <a:tab pos="354965" algn="l"/>
                <a:tab pos="355600" algn="l"/>
                <a:tab pos="1068070" algn="l"/>
                <a:tab pos="1953260" algn="l"/>
                <a:tab pos="3545840" algn="l"/>
                <a:tab pos="4041775" algn="l"/>
                <a:tab pos="5971540" algn="l"/>
                <a:tab pos="6457315" algn="l"/>
                <a:tab pos="7051040" algn="l"/>
                <a:tab pos="8269605" algn="l"/>
                <a:tab pos="8627745" algn="l"/>
                <a:tab pos="9187815" algn="l"/>
                <a:tab pos="9620885" algn="l"/>
              </a:tabLst>
            </a:pP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20" dirty="0">
                <a:latin typeface="Times New Roman"/>
                <a:cs typeface="Times New Roman"/>
              </a:rPr>
              <a:t>mo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15" dirty="0">
                <a:latin typeface="Times New Roman"/>
                <a:cs typeface="Times New Roman"/>
              </a:rPr>
              <a:t>acce</a:t>
            </a:r>
            <a:r>
              <a:rPr sz="2800" spc="-10" dirty="0">
                <a:latin typeface="Times New Roman"/>
                <a:cs typeface="Times New Roman"/>
              </a:rPr>
              <a:t>ssi</a:t>
            </a:r>
            <a:r>
              <a:rPr sz="2800" spc="-5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	</a:t>
            </a:r>
            <a:r>
              <a:rPr sz="2800" spc="-30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vi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onm</a:t>
            </a:r>
            <a:r>
              <a:rPr sz="2800" spc="-30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t	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,	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15" dirty="0">
                <a:latin typeface="Times New Roman"/>
                <a:cs typeface="Times New Roman"/>
              </a:rPr>
              <a:t>sim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15" dirty="0">
                <a:latin typeface="Times New Roman"/>
                <a:cs typeface="Times New Roman"/>
              </a:rPr>
              <a:t>le</a:t>
            </a:r>
            <a:r>
              <a:rPr sz="2800" dirty="0">
                <a:latin typeface="Times New Roman"/>
                <a:cs typeface="Times New Roman"/>
              </a:rPr>
              <a:t>r	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t	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2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	</a:t>
            </a:r>
            <a:r>
              <a:rPr sz="2800" spc="-15" dirty="0">
                <a:latin typeface="Times New Roman"/>
                <a:cs typeface="Times New Roman"/>
              </a:rPr>
              <a:t>buil</a:t>
            </a:r>
            <a:r>
              <a:rPr sz="2800" dirty="0">
                <a:latin typeface="Times New Roman"/>
                <a:cs typeface="Times New Roman"/>
              </a:rPr>
              <a:t>d  </a:t>
            </a:r>
            <a:r>
              <a:rPr sz="2800" spc="-20" dirty="0">
                <a:latin typeface="Times New Roman"/>
                <a:cs typeface="Times New Roman"/>
              </a:rPr>
              <a:t>agents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operate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414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Objectives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2106675"/>
            <a:ext cx="5911850" cy="25800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ne</a:t>
            </a:r>
            <a:r>
              <a:rPr sz="2800" spc="-10" dirty="0">
                <a:latin typeface="Times New Roman"/>
                <a:cs typeface="Times New Roman"/>
              </a:rPr>
              <a:t> a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Define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Intelligent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Agent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l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Explain </a:t>
            </a:r>
            <a:r>
              <a:rPr sz="2800" spc="-10" dirty="0">
                <a:latin typeface="Times New Roman"/>
                <a:cs typeface="Times New Roman"/>
              </a:rPr>
              <a:t>different </a:t>
            </a:r>
            <a:r>
              <a:rPr sz="2800" spc="-5" dirty="0">
                <a:latin typeface="Times New Roman"/>
                <a:cs typeface="Times New Roman"/>
              </a:rPr>
              <a:t>types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environments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Explain</a:t>
            </a:r>
            <a:r>
              <a:rPr sz="2800" spc="-10" dirty="0">
                <a:latin typeface="Times New Roman"/>
                <a:cs typeface="Times New Roman"/>
              </a:rPr>
              <a:t> different</a:t>
            </a:r>
            <a:r>
              <a:rPr sz="2800" spc="-1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Agent</a:t>
            </a:r>
            <a:r>
              <a:rPr sz="2800" spc="-1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Architectures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8563" y="814323"/>
            <a:ext cx="32308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Environments</a:t>
            </a:r>
            <a:r>
              <a:rPr spc="-135" dirty="0"/>
              <a:t> </a:t>
            </a:r>
            <a:r>
              <a:rPr dirty="0"/>
              <a:t>–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0997" y="1254528"/>
            <a:ext cx="10788650" cy="422465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430"/>
              </a:spcBef>
            </a:pPr>
            <a:r>
              <a:rPr sz="2800" i="1" spc="-15" dirty="0">
                <a:solidFill>
                  <a:srgbClr val="003399"/>
                </a:solidFill>
                <a:latin typeface="Times New Roman"/>
                <a:cs typeface="Times New Roman"/>
              </a:rPr>
              <a:t>Deterministic</a:t>
            </a:r>
            <a:r>
              <a:rPr sz="2800" i="1" spc="-4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3399"/>
                </a:solidFill>
                <a:latin typeface="Times New Roman"/>
                <a:cs typeface="Times New Roman"/>
              </a:rPr>
              <a:t>vs.</a:t>
            </a:r>
            <a:r>
              <a:rPr sz="2800" spc="-7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3399"/>
                </a:solidFill>
                <a:latin typeface="Times New Roman"/>
                <a:cs typeface="Times New Roman"/>
              </a:rPr>
              <a:t>non-deterministic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200"/>
              </a:lnSpc>
              <a:spcBef>
                <a:spcPts val="209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4400" b="1" i="1" spc="-20" dirty="0">
                <a:latin typeface="Times New Roman"/>
                <a:cs typeface="Times New Roman"/>
              </a:rPr>
              <a:t>deterministic </a:t>
            </a:r>
            <a:r>
              <a:rPr sz="2800" spc="-25" dirty="0">
                <a:latin typeface="Times New Roman"/>
                <a:cs typeface="Times New Roman"/>
              </a:rPr>
              <a:t>environment </a:t>
            </a:r>
            <a:r>
              <a:rPr sz="2800" spc="-5" dirty="0">
                <a:latin typeface="Times New Roman"/>
                <a:cs typeface="Times New Roman"/>
              </a:rPr>
              <a:t>is one in </a:t>
            </a:r>
            <a:r>
              <a:rPr sz="2800" spc="-10" dirty="0">
                <a:latin typeface="Times New Roman"/>
                <a:cs typeface="Times New Roman"/>
              </a:rPr>
              <a:t>which the </a:t>
            </a:r>
            <a:r>
              <a:rPr sz="2800" spc="-20" dirty="0">
                <a:latin typeface="Times New Roman"/>
                <a:cs typeface="Times New Roman"/>
              </a:rPr>
              <a:t>next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state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environment </a:t>
            </a:r>
            <a:r>
              <a:rPr sz="2800" spc="-5" dirty="0">
                <a:latin typeface="Times New Roman"/>
                <a:cs typeface="Times New Roman"/>
              </a:rPr>
              <a:t>is </a:t>
            </a:r>
            <a:r>
              <a:rPr sz="2800" spc="-20" dirty="0">
                <a:latin typeface="Times New Roman"/>
                <a:cs typeface="Times New Roman"/>
              </a:rPr>
              <a:t>completely </a:t>
            </a:r>
            <a:r>
              <a:rPr sz="2800" spc="-15" dirty="0">
                <a:latin typeface="Times New Roman"/>
                <a:cs typeface="Times New Roman"/>
              </a:rPr>
              <a:t>determined </a:t>
            </a:r>
            <a:r>
              <a:rPr sz="2800" spc="-10" dirty="0">
                <a:latin typeface="Times New Roman"/>
                <a:cs typeface="Times New Roman"/>
              </a:rPr>
              <a:t>by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current </a:t>
            </a:r>
            <a:r>
              <a:rPr sz="2800" spc="-30" dirty="0">
                <a:latin typeface="Times New Roman"/>
                <a:cs typeface="Times New Roman"/>
              </a:rPr>
              <a:t>state </a:t>
            </a:r>
            <a:r>
              <a:rPr sz="2800" spc="-10" dirty="0">
                <a:latin typeface="Times New Roman"/>
                <a:cs typeface="Times New Roman"/>
              </a:rPr>
              <a:t>and the action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executed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agent.</a:t>
            </a:r>
            <a:endParaRPr sz="2800">
              <a:latin typeface="Times New Roman"/>
              <a:cs typeface="Times New Roman"/>
            </a:endParaRPr>
          </a:p>
          <a:p>
            <a:pPr marL="355600" marR="336550" indent="-342900">
              <a:lnSpc>
                <a:spcPct val="101400"/>
              </a:lnSpc>
              <a:buFont typeface="Arial MT"/>
              <a:buChar char="•"/>
              <a:tabLst>
                <a:tab pos="354965" algn="l"/>
                <a:tab pos="355600" algn="l"/>
                <a:tab pos="8087359" algn="l"/>
              </a:tabLst>
            </a:pP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physical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world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can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all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intents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purposes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be	</a:t>
            </a:r>
            <a:r>
              <a:rPr sz="2800" spc="-25" dirty="0">
                <a:latin typeface="Times New Roman"/>
                <a:cs typeface="Times New Roman"/>
              </a:rPr>
              <a:t>regarded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as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non-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deterministic.</a:t>
            </a:r>
            <a:endParaRPr sz="2800">
              <a:latin typeface="Times New Roman"/>
              <a:cs typeface="Times New Roman"/>
            </a:endParaRPr>
          </a:p>
          <a:p>
            <a:pPr marL="355600" marR="948690" indent="-342900">
              <a:lnSpc>
                <a:spcPct val="1014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  <a:tab pos="3055620" algn="l"/>
                <a:tab pos="5107305" algn="l"/>
                <a:tab pos="6268085" algn="l"/>
                <a:tab pos="7388859" algn="l"/>
                <a:tab pos="8844280" algn="l"/>
                <a:tab pos="9399270" algn="l"/>
              </a:tabLst>
            </a:pPr>
            <a:r>
              <a:rPr sz="2800" spc="-15" dirty="0">
                <a:latin typeface="Times New Roman"/>
                <a:cs typeface="Times New Roman"/>
              </a:rPr>
              <a:t>No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-</a:t>
            </a:r>
            <a:r>
              <a:rPr sz="2800" spc="-2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-20" dirty="0">
                <a:latin typeface="Times New Roman"/>
                <a:cs typeface="Times New Roman"/>
              </a:rPr>
              <a:t>ministi</a:t>
            </a:r>
            <a:r>
              <a:rPr sz="2800" dirty="0">
                <a:latin typeface="Times New Roman"/>
                <a:cs typeface="Times New Roman"/>
              </a:rPr>
              <a:t>c	</a:t>
            </a:r>
            <a:r>
              <a:rPr sz="2800" spc="-30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vi</a:t>
            </a:r>
            <a:r>
              <a:rPr sz="2800" spc="-1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onm</a:t>
            </a:r>
            <a:r>
              <a:rPr sz="2800" spc="-30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20" dirty="0">
                <a:latin typeface="Times New Roman"/>
                <a:cs typeface="Times New Roman"/>
              </a:rPr>
              <a:t>p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t	</a:t>
            </a:r>
            <a:r>
              <a:rPr sz="2800" spc="-2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2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r	</a:t>
            </a:r>
            <a:r>
              <a:rPr sz="2800" spc="-20" dirty="0">
                <a:latin typeface="Times New Roman"/>
                <a:cs typeface="Times New Roman"/>
              </a:rPr>
              <a:t>p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-20" dirty="0">
                <a:latin typeface="Times New Roman"/>
                <a:cs typeface="Times New Roman"/>
              </a:rPr>
              <a:t>obl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20" dirty="0">
                <a:latin typeface="Times New Roman"/>
                <a:cs typeface="Times New Roman"/>
              </a:rPr>
              <a:t>f</a:t>
            </a:r>
            <a:r>
              <a:rPr sz="2800" spc="-30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r	</a:t>
            </a:r>
            <a:r>
              <a:rPr sz="2800" spc="-10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  </a:t>
            </a:r>
            <a:r>
              <a:rPr sz="2800" spc="-20" dirty="0">
                <a:latin typeface="Times New Roman"/>
                <a:cs typeface="Times New Roman"/>
              </a:rPr>
              <a:t>agent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designer.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246" y="844803"/>
            <a:ext cx="365823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Environments</a:t>
            </a:r>
            <a:r>
              <a:rPr spc="-65" dirty="0"/>
              <a:t> </a:t>
            </a:r>
            <a:r>
              <a:rPr dirty="0">
                <a:solidFill>
                  <a:srgbClr val="000000"/>
                </a:solidFill>
              </a:rPr>
              <a:t>–</a:t>
            </a:r>
          </a:p>
          <a:p>
            <a:pPr marL="12700">
              <a:lnSpc>
                <a:spcPct val="100000"/>
              </a:lnSpc>
            </a:pPr>
            <a:r>
              <a:rPr sz="2800" i="1" spc="-15" dirty="0">
                <a:solidFill>
                  <a:srgbClr val="003399"/>
                </a:solidFill>
                <a:latin typeface="Times New Roman"/>
                <a:cs typeface="Times New Roman"/>
              </a:rPr>
              <a:t>Episodic</a:t>
            </a:r>
            <a:r>
              <a:rPr sz="2800" i="1" spc="-4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3399"/>
                </a:solidFill>
              </a:rPr>
              <a:t>vs.</a:t>
            </a:r>
            <a:r>
              <a:rPr sz="2800" spc="-80" dirty="0">
                <a:solidFill>
                  <a:srgbClr val="003399"/>
                </a:solidFill>
              </a:rPr>
              <a:t> </a:t>
            </a:r>
            <a:r>
              <a:rPr sz="2800" i="1" spc="-10" dirty="0">
                <a:solidFill>
                  <a:srgbClr val="003399"/>
                </a:solidFill>
                <a:latin typeface="Times New Roman"/>
                <a:cs typeface="Times New Roman"/>
              </a:rPr>
              <a:t>non-episodic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9246" y="2298699"/>
            <a:ext cx="11139170" cy="310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685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-10" dirty="0">
                <a:latin typeface="Times New Roman"/>
                <a:cs typeface="Times New Roman"/>
              </a:rPr>
              <a:t>an </a:t>
            </a:r>
            <a:r>
              <a:rPr sz="2800" spc="-15" dirty="0">
                <a:latin typeface="Times New Roman"/>
                <a:cs typeface="Times New Roman"/>
              </a:rPr>
              <a:t>episodic </a:t>
            </a:r>
            <a:r>
              <a:rPr sz="2800" spc="-25" dirty="0">
                <a:latin typeface="Times New Roman"/>
                <a:cs typeface="Times New Roman"/>
              </a:rPr>
              <a:t>environment,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performance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an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agent </a:t>
            </a:r>
            <a:r>
              <a:rPr sz="2800" spc="-5" dirty="0">
                <a:latin typeface="Times New Roman"/>
                <a:cs typeface="Times New Roman"/>
              </a:rPr>
              <a:t>is </a:t>
            </a:r>
            <a:r>
              <a:rPr sz="2800" spc="-15" dirty="0">
                <a:latin typeface="Times New Roman"/>
                <a:cs typeface="Times New Roman"/>
              </a:rPr>
              <a:t>dependent </a:t>
            </a:r>
            <a:r>
              <a:rPr sz="2800" spc="-5" dirty="0">
                <a:latin typeface="Times New Roman"/>
                <a:cs typeface="Times New Roman"/>
              </a:rPr>
              <a:t>on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number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20" dirty="0">
                <a:latin typeface="Times New Roman"/>
                <a:cs typeface="Times New Roman"/>
              </a:rPr>
              <a:t>discrete </a:t>
            </a:r>
            <a:r>
              <a:rPr sz="2800" spc="-15" dirty="0">
                <a:latin typeface="Times New Roman"/>
                <a:cs typeface="Times New Roman"/>
              </a:rPr>
              <a:t>episodes,</a:t>
            </a:r>
            <a:r>
              <a:rPr sz="2800" spc="-10" dirty="0">
                <a:latin typeface="Times New Roman"/>
                <a:cs typeface="Times New Roman"/>
              </a:rPr>
              <a:t> with </a:t>
            </a:r>
            <a:r>
              <a:rPr sz="2800" spc="-5" dirty="0">
                <a:latin typeface="Times New Roman"/>
                <a:cs typeface="Times New Roman"/>
              </a:rPr>
              <a:t>no </a:t>
            </a:r>
            <a:r>
              <a:rPr sz="2800" spc="-15" dirty="0">
                <a:latin typeface="Times New Roman"/>
                <a:cs typeface="Times New Roman"/>
              </a:rPr>
              <a:t>link between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performance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15" dirty="0">
                <a:latin typeface="Times New Roman"/>
                <a:cs typeface="Times New Roman"/>
              </a:rPr>
              <a:t>an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agent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68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different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scenarios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200"/>
              </a:lnSpc>
              <a:spcBef>
                <a:spcPts val="71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15" dirty="0">
                <a:latin typeface="Times New Roman"/>
                <a:cs typeface="Times New Roman"/>
              </a:rPr>
              <a:t>Episodic </a:t>
            </a:r>
            <a:r>
              <a:rPr sz="2800" spc="-25" dirty="0">
                <a:latin typeface="Times New Roman"/>
                <a:cs typeface="Times New Roman"/>
              </a:rPr>
              <a:t>environments </a:t>
            </a:r>
            <a:r>
              <a:rPr sz="2800" spc="-15" dirty="0">
                <a:latin typeface="Times New Roman"/>
                <a:cs typeface="Times New Roman"/>
              </a:rPr>
              <a:t>are simpler from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agent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developer’s perspective 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because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20" dirty="0">
                <a:latin typeface="Times New Roman"/>
                <a:cs typeface="Times New Roman"/>
              </a:rPr>
              <a:t>agent </a:t>
            </a:r>
            <a:r>
              <a:rPr sz="2800" spc="-15" dirty="0">
                <a:latin typeface="Times New Roman"/>
                <a:cs typeface="Times New Roman"/>
              </a:rPr>
              <a:t>can decide</a:t>
            </a:r>
            <a:r>
              <a:rPr sz="2800" spc="6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what action </a:t>
            </a:r>
            <a:r>
              <a:rPr sz="2800" spc="-15" dirty="0">
                <a:latin typeface="Times New Roman"/>
                <a:cs typeface="Times New Roman"/>
              </a:rPr>
              <a:t>to perform based only </a:t>
            </a:r>
            <a:r>
              <a:rPr sz="2800" spc="-5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current</a:t>
            </a:r>
            <a:r>
              <a:rPr sz="2800" spc="6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episode </a:t>
            </a:r>
            <a:r>
              <a:rPr sz="2800" dirty="0">
                <a:latin typeface="Times New Roman"/>
                <a:cs typeface="Times New Roman"/>
              </a:rPr>
              <a:t>— </a:t>
            </a:r>
            <a:r>
              <a:rPr sz="2800" spc="-5" dirty="0">
                <a:latin typeface="Times New Roman"/>
                <a:cs typeface="Times New Roman"/>
              </a:rPr>
              <a:t>it </a:t>
            </a:r>
            <a:r>
              <a:rPr sz="2800" spc="-10" dirty="0">
                <a:latin typeface="Times New Roman"/>
                <a:cs typeface="Times New Roman"/>
              </a:rPr>
              <a:t>need </a:t>
            </a:r>
            <a:r>
              <a:rPr sz="2800" spc="-5" dirty="0">
                <a:latin typeface="Times New Roman"/>
                <a:cs typeface="Times New Roman"/>
              </a:rPr>
              <a:t>not </a:t>
            </a:r>
            <a:r>
              <a:rPr sz="2800" spc="-15" dirty="0">
                <a:latin typeface="Times New Roman"/>
                <a:cs typeface="Times New Roman"/>
              </a:rPr>
              <a:t>reason </a:t>
            </a:r>
            <a:r>
              <a:rPr sz="2800" spc="-10" dirty="0">
                <a:latin typeface="Times New Roman"/>
                <a:cs typeface="Times New Roman"/>
              </a:rPr>
              <a:t>about the </a:t>
            </a:r>
            <a:r>
              <a:rPr sz="2800" spc="-25" dirty="0">
                <a:latin typeface="Times New Roman"/>
                <a:cs typeface="Times New Roman"/>
              </a:rPr>
              <a:t>interactions</a:t>
            </a:r>
            <a:r>
              <a:rPr sz="2800" spc="6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between this </a:t>
            </a:r>
            <a:r>
              <a:rPr sz="2800" spc="-10" dirty="0">
                <a:latin typeface="Times New Roman"/>
                <a:cs typeface="Times New Roman"/>
              </a:rPr>
              <a:t> and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future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episodes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E</a:t>
            </a:r>
            <a:r>
              <a:rPr spc="-20" dirty="0"/>
              <a:t>nvi</a:t>
            </a:r>
            <a:r>
              <a:rPr spc="-15" dirty="0"/>
              <a:t>r</a:t>
            </a:r>
            <a:r>
              <a:rPr spc="-20" dirty="0"/>
              <a:t>onm</a:t>
            </a:r>
            <a:r>
              <a:rPr spc="-25" dirty="0"/>
              <a:t>e</a:t>
            </a:r>
            <a:r>
              <a:rPr spc="-20" dirty="0"/>
              <a:t>nt</a:t>
            </a:r>
            <a:r>
              <a:rPr spc="-25" dirty="0"/>
              <a:t>s</a:t>
            </a:r>
            <a:r>
              <a:rPr dirty="0">
                <a:solidFill>
                  <a:srgbClr val="000000"/>
                </a:solidFill>
              </a:rPr>
              <a:t>–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85345" y="1384299"/>
            <a:ext cx="10701020" cy="357377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800" i="1" spc="-20" dirty="0">
                <a:solidFill>
                  <a:srgbClr val="003399"/>
                </a:solidFill>
                <a:latin typeface="Times New Roman"/>
                <a:cs typeface="Times New Roman"/>
              </a:rPr>
              <a:t>Static</a:t>
            </a:r>
            <a:r>
              <a:rPr sz="2800" i="1" spc="-6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3399"/>
                </a:solidFill>
                <a:latin typeface="Times New Roman"/>
                <a:cs typeface="Times New Roman"/>
              </a:rPr>
              <a:t>vs.</a:t>
            </a:r>
            <a:r>
              <a:rPr sz="2800" spc="-8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800" i="1" spc="-15" dirty="0">
                <a:solidFill>
                  <a:srgbClr val="003399"/>
                </a:solidFill>
                <a:latin typeface="Times New Roman"/>
                <a:cs typeface="Times New Roman"/>
              </a:rPr>
              <a:t>dynamic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354965" algn="l"/>
                <a:tab pos="355600" algn="l"/>
                <a:tab pos="7844790" algn="l"/>
              </a:tabLst>
            </a:pP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static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environment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 </a:t>
            </a:r>
            <a:r>
              <a:rPr sz="2800" spc="-15" dirty="0">
                <a:latin typeface="Times New Roman"/>
                <a:cs typeface="Times New Roman"/>
              </a:rPr>
              <a:t>unchanged</a:t>
            </a:r>
            <a:r>
              <a:rPr sz="2800" spc="-10" dirty="0">
                <a:latin typeface="Times New Roman"/>
                <a:cs typeface="Times New Roman"/>
              </a:rPr>
              <a:t> while an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agent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	</a:t>
            </a:r>
            <a:r>
              <a:rPr sz="2800" spc="-20" dirty="0">
                <a:latin typeface="Times New Roman"/>
                <a:cs typeface="Times New Roman"/>
              </a:rPr>
              <a:t>reflecting.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310"/>
              </a:lnSpc>
              <a:spcBef>
                <a:spcPts val="894"/>
              </a:spcBef>
              <a:buFont typeface="Arial MT"/>
              <a:buChar char="•"/>
              <a:tabLst>
                <a:tab pos="354965" algn="l"/>
                <a:tab pos="355600" algn="l"/>
                <a:tab pos="4494530" algn="l"/>
                <a:tab pos="7051040" algn="l"/>
              </a:tabLst>
            </a:pP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dynamic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environment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one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that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has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other	</a:t>
            </a:r>
            <a:r>
              <a:rPr sz="2800" spc="-20" dirty="0">
                <a:latin typeface="Times New Roman"/>
                <a:cs typeface="Times New Roman"/>
              </a:rPr>
              <a:t>processes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operating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on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it,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 which </a:t>
            </a:r>
            <a:r>
              <a:rPr sz="2800" spc="-15" dirty="0">
                <a:latin typeface="Times New Roman"/>
                <a:cs typeface="Times New Roman"/>
              </a:rPr>
              <a:t>hence </a:t>
            </a:r>
            <a:r>
              <a:rPr sz="2800" spc="-10" dirty="0">
                <a:latin typeface="Times New Roman"/>
                <a:cs typeface="Times New Roman"/>
              </a:rPr>
              <a:t>changes </a:t>
            </a:r>
            <a:r>
              <a:rPr sz="2800" spc="-5" dirty="0">
                <a:latin typeface="Times New Roman"/>
                <a:cs typeface="Times New Roman"/>
              </a:rPr>
              <a:t>in	</a:t>
            </a:r>
            <a:r>
              <a:rPr sz="2800" spc="-25" dirty="0">
                <a:latin typeface="Times New Roman"/>
                <a:cs typeface="Times New Roman"/>
              </a:rPr>
              <a:t>ways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beyond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agent’s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control</a:t>
            </a:r>
            <a:endParaRPr sz="2800">
              <a:latin typeface="Times New Roman"/>
              <a:cs typeface="Times New Roman"/>
            </a:endParaRPr>
          </a:p>
          <a:p>
            <a:pPr marL="355600" marR="68580" indent="-342900">
              <a:lnSpc>
                <a:spcPts val="3290"/>
              </a:lnSpc>
              <a:spcBef>
                <a:spcPts val="810"/>
              </a:spcBef>
              <a:buFont typeface="Arial MT"/>
              <a:buChar char="•"/>
              <a:tabLst>
                <a:tab pos="354965" algn="l"/>
                <a:tab pos="355600" algn="l"/>
                <a:tab pos="8211184" algn="l"/>
              </a:tabLst>
            </a:pPr>
            <a:r>
              <a:rPr sz="2800" spc="-10" dirty="0">
                <a:latin typeface="Times New Roman"/>
                <a:cs typeface="Times New Roman"/>
              </a:rPr>
              <a:t>Other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processes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can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interfere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with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agent’s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actions	</a:t>
            </a:r>
            <a:r>
              <a:rPr sz="2800" spc="-5" dirty="0">
                <a:latin typeface="Times New Roman"/>
                <a:cs typeface="Times New Roman"/>
              </a:rPr>
              <a:t>(as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concurrent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systems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theory)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physical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world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highly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dynamic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environment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6759" y="2033016"/>
            <a:ext cx="3529584" cy="30266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9102" y="768603"/>
            <a:ext cx="332105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35" dirty="0">
                <a:latin typeface="Times New Roman"/>
                <a:cs typeface="Times New Roman"/>
              </a:rPr>
              <a:t>Environments</a:t>
            </a:r>
            <a:r>
              <a:rPr i="1" spc="-55" dirty="0"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</a:rPr>
              <a:t>–</a:t>
            </a:r>
          </a:p>
          <a:p>
            <a:pPr marL="12700">
              <a:lnSpc>
                <a:spcPct val="100000"/>
              </a:lnSpc>
            </a:pPr>
            <a:r>
              <a:rPr sz="2800" i="1" spc="-35" dirty="0">
                <a:solidFill>
                  <a:srgbClr val="003399"/>
                </a:solidFill>
                <a:latin typeface="Times New Roman"/>
                <a:cs typeface="Times New Roman"/>
              </a:rPr>
              <a:t>Discrete</a:t>
            </a:r>
            <a:r>
              <a:rPr sz="2800" i="1" spc="-6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3399"/>
                </a:solidFill>
              </a:rPr>
              <a:t>vs.</a:t>
            </a:r>
            <a:r>
              <a:rPr sz="2800" spc="-50" dirty="0">
                <a:solidFill>
                  <a:srgbClr val="003399"/>
                </a:solidFill>
              </a:rPr>
              <a:t> </a:t>
            </a:r>
            <a:r>
              <a:rPr sz="2800" i="1" spc="-15" dirty="0">
                <a:solidFill>
                  <a:srgbClr val="003399"/>
                </a:solidFill>
                <a:latin typeface="Times New Roman"/>
                <a:cs typeface="Times New Roman"/>
              </a:rPr>
              <a:t>continuous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9102" y="2224532"/>
            <a:ext cx="7070090" cy="31343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4965" marR="5080" indent="-342900">
              <a:lnSpc>
                <a:spcPct val="100800"/>
              </a:lnSpc>
              <a:spcBef>
                <a:spcPts val="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3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environment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discrete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if</a:t>
            </a:r>
            <a:r>
              <a:rPr sz="2400" spc="3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there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are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3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fixed,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finite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number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actions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percepts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it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Font typeface="Arial MT"/>
              <a:buChar char="–"/>
              <a:tabLst>
                <a:tab pos="755650" algn="l"/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Ex: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chess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game</a:t>
            </a:r>
            <a:endParaRPr sz="2000">
              <a:latin typeface="Times New Roman"/>
              <a:cs typeface="Times New Roman"/>
            </a:endParaRPr>
          </a:p>
          <a:p>
            <a:pPr marL="354965" marR="534035" indent="-342900">
              <a:lnSpc>
                <a:spcPct val="100800"/>
              </a:lnSpc>
              <a:spcBef>
                <a:spcPts val="585"/>
              </a:spcBef>
              <a:buFont typeface="Arial MT"/>
              <a:buChar char="•"/>
              <a:tabLst>
                <a:tab pos="354965" algn="l"/>
                <a:tab pos="355600" algn="l"/>
                <a:tab pos="1882139" algn="l"/>
                <a:tab pos="3642995" algn="l"/>
                <a:tab pos="4339590" algn="l"/>
                <a:tab pos="4608195" algn="l"/>
                <a:tab pos="5560695" algn="l"/>
                <a:tab pos="6276340" algn="l"/>
              </a:tabLst>
            </a:pPr>
            <a:r>
              <a:rPr sz="2400" spc="-15" dirty="0">
                <a:latin typeface="Times New Roman"/>
                <a:cs typeface="Times New Roman"/>
              </a:rPr>
              <a:t>Con</a:t>
            </a:r>
            <a:r>
              <a:rPr sz="2400" spc="-20" dirty="0">
                <a:latin typeface="Times New Roman"/>
                <a:cs typeface="Times New Roman"/>
              </a:rPr>
              <a:t>ti</a:t>
            </a:r>
            <a:r>
              <a:rPr sz="2400" spc="-15" dirty="0">
                <a:latin typeface="Times New Roman"/>
                <a:cs typeface="Times New Roman"/>
              </a:rPr>
              <a:t>nuou</a:t>
            </a:r>
            <a:r>
              <a:rPr sz="2400" dirty="0">
                <a:latin typeface="Times New Roman"/>
                <a:cs typeface="Times New Roman"/>
              </a:rPr>
              <a:t>s	</a:t>
            </a:r>
            <a:r>
              <a:rPr sz="2400" spc="-25" dirty="0">
                <a:latin typeface="Times New Roman"/>
                <a:cs typeface="Times New Roman"/>
              </a:rPr>
              <a:t>envi</a:t>
            </a:r>
            <a:r>
              <a:rPr sz="2400" spc="-20" dirty="0">
                <a:latin typeface="Times New Roman"/>
                <a:cs typeface="Times New Roman"/>
              </a:rPr>
              <a:t>r</a:t>
            </a:r>
            <a:r>
              <a:rPr sz="2400" spc="-25" dirty="0">
                <a:latin typeface="Times New Roman"/>
                <a:cs typeface="Times New Roman"/>
              </a:rPr>
              <a:t>onment</a:t>
            </a:r>
            <a:r>
              <a:rPr sz="2400" dirty="0">
                <a:latin typeface="Times New Roman"/>
                <a:cs typeface="Times New Roman"/>
              </a:rPr>
              <a:t>s	</a:t>
            </a:r>
            <a:r>
              <a:rPr sz="2400" spc="-25" dirty="0">
                <a:latin typeface="Times New Roman"/>
                <a:cs typeface="Times New Roman"/>
              </a:rPr>
              <a:t>h</a:t>
            </a:r>
            <a:r>
              <a:rPr sz="2400" spc="-3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e	a	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	</a:t>
            </a:r>
            <a:r>
              <a:rPr sz="2400" spc="-20" dirty="0">
                <a:latin typeface="Times New Roman"/>
                <a:cs typeface="Times New Roman"/>
              </a:rPr>
              <a:t>le</a:t>
            </a:r>
            <a:r>
              <a:rPr sz="2400" spc="-15" dirty="0">
                <a:latin typeface="Times New Roman"/>
                <a:cs typeface="Times New Roman"/>
              </a:rPr>
              <a:t>v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l	</a:t>
            </a:r>
            <a:r>
              <a:rPr sz="2400" spc="-15" dirty="0">
                <a:latin typeface="Times New Roman"/>
                <a:cs typeface="Times New Roman"/>
              </a:rPr>
              <a:t>of  </a:t>
            </a:r>
            <a:r>
              <a:rPr sz="2400" spc="-20" dirty="0">
                <a:latin typeface="Times New Roman"/>
                <a:cs typeface="Times New Roman"/>
              </a:rPr>
              <a:t>mismatch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with </a:t>
            </a:r>
            <a:r>
              <a:rPr sz="2400" spc="-20" dirty="0">
                <a:latin typeface="Times New Roman"/>
                <a:cs typeface="Times New Roman"/>
              </a:rPr>
              <a:t>computer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systems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Font typeface="Arial MT"/>
              <a:buChar char="–"/>
              <a:tabLst>
                <a:tab pos="755650" algn="l"/>
                <a:tab pos="756285" algn="l"/>
              </a:tabLst>
            </a:pPr>
            <a:r>
              <a:rPr sz="2000" spc="-5" dirty="0">
                <a:latin typeface="Times New Roman"/>
                <a:cs typeface="Times New Roman"/>
              </a:rPr>
              <a:t>Ex: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taxi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driving</a:t>
            </a:r>
            <a:endParaRPr sz="2000">
              <a:latin typeface="Times New Roman"/>
              <a:cs typeface="Times New Roman"/>
            </a:endParaRPr>
          </a:p>
          <a:p>
            <a:pPr marL="354965" marR="6985" indent="-342900">
              <a:lnSpc>
                <a:spcPct val="1008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  <a:tab pos="1490345" algn="l"/>
                <a:tab pos="3257550" algn="l"/>
                <a:tab pos="4068445" algn="l"/>
                <a:tab pos="4444365" algn="l"/>
                <a:tab pos="5672455" algn="l"/>
                <a:tab pos="6099175" algn="l"/>
              </a:tabLst>
            </a:pPr>
            <a:r>
              <a:rPr sz="2400" spc="-20" dirty="0">
                <a:latin typeface="Times New Roman"/>
                <a:cs typeface="Times New Roman"/>
              </a:rPr>
              <a:t>D</a:t>
            </a:r>
            <a:r>
              <a:rPr sz="2400" spc="-30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cret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25" dirty="0">
                <a:latin typeface="Times New Roman"/>
                <a:cs typeface="Times New Roman"/>
              </a:rPr>
              <a:t>envi</a:t>
            </a:r>
            <a:r>
              <a:rPr sz="2400" spc="-20" dirty="0">
                <a:latin typeface="Times New Roman"/>
                <a:cs typeface="Times New Roman"/>
              </a:rPr>
              <a:t>r</a:t>
            </a:r>
            <a:r>
              <a:rPr sz="2400" spc="-25" dirty="0">
                <a:latin typeface="Times New Roman"/>
                <a:cs typeface="Times New Roman"/>
              </a:rPr>
              <a:t>onment</a:t>
            </a:r>
            <a:r>
              <a:rPr sz="2400" dirty="0">
                <a:latin typeface="Times New Roman"/>
                <a:cs typeface="Times New Roman"/>
              </a:rPr>
              <a:t>s	</a:t>
            </a:r>
            <a:r>
              <a:rPr sz="2400" spc="-15" dirty="0">
                <a:latin typeface="Times New Roman"/>
                <a:cs typeface="Times New Roman"/>
              </a:rPr>
              <a:t>cou</a:t>
            </a:r>
            <a:r>
              <a:rPr sz="2400" spc="-2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d	</a:t>
            </a:r>
            <a:r>
              <a:rPr sz="2400" i="1" spc="-10" dirty="0">
                <a:latin typeface="Times New Roman"/>
                <a:cs typeface="Times New Roman"/>
              </a:rPr>
              <a:t>i</a:t>
            </a:r>
            <a:r>
              <a:rPr sz="2400" i="1" dirty="0">
                <a:latin typeface="Times New Roman"/>
                <a:cs typeface="Times New Roman"/>
              </a:rPr>
              <a:t>n	</a:t>
            </a:r>
            <a:r>
              <a:rPr sz="2400" i="1" spc="-15" dirty="0">
                <a:latin typeface="Times New Roman"/>
                <a:cs typeface="Times New Roman"/>
              </a:rPr>
              <a:t>p</a:t>
            </a:r>
            <a:r>
              <a:rPr sz="2400" i="1" spc="-10" dirty="0">
                <a:latin typeface="Times New Roman"/>
                <a:cs typeface="Times New Roman"/>
              </a:rPr>
              <a:t>r</a:t>
            </a:r>
            <a:r>
              <a:rPr sz="2400" i="1" spc="-15" dirty="0">
                <a:latin typeface="Times New Roman"/>
                <a:cs typeface="Times New Roman"/>
              </a:rPr>
              <a:t>incipl</a:t>
            </a:r>
            <a:r>
              <a:rPr sz="2400" i="1" dirty="0">
                <a:latin typeface="Times New Roman"/>
                <a:cs typeface="Times New Roman"/>
              </a:rPr>
              <a:t>e	</a:t>
            </a:r>
            <a:r>
              <a:rPr sz="2400" spc="-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15" dirty="0">
                <a:latin typeface="Times New Roman"/>
                <a:cs typeface="Times New Roman"/>
              </a:rPr>
              <a:t>handle</a:t>
            </a:r>
            <a:r>
              <a:rPr sz="2400" dirty="0">
                <a:latin typeface="Times New Roman"/>
                <a:cs typeface="Times New Roman"/>
              </a:rPr>
              <a:t>d  </a:t>
            </a:r>
            <a:r>
              <a:rPr sz="2400" spc="-10" dirty="0">
                <a:latin typeface="Times New Roman"/>
                <a:cs typeface="Times New Roman"/>
              </a:rPr>
              <a:t>by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kind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“lookup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table”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7C5D-34DE-9CF4-BE60-21D4DE77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78" y="914400"/>
            <a:ext cx="9812022" cy="430887"/>
          </a:xfrm>
        </p:spPr>
        <p:txBody>
          <a:bodyPr/>
          <a:lstStyle/>
          <a:p>
            <a:r>
              <a:rPr lang="en-IN" sz="2800" dirty="0"/>
              <a:t>Different Terminology for kind of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F2E4-E0F1-B173-BBFD-52396FB04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524000"/>
            <a:ext cx="10358120" cy="344709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Fully observable vs. partially observable,</a:t>
            </a:r>
            <a:r>
              <a:rPr lang="en-IN" dirty="0"/>
              <a:t> unobservable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Single agent vs. multiagent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Deterministic vs. stochastic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Episodic vs. sequential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Static vs. dynamic, semi-dynamic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Discrete vs. continuous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Known vs. unknown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403C5-0FE7-57AF-C20A-AACA15D69C0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DDDA1-047F-A08C-E71A-8190A84178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308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B0B55-F4C4-1046-2C2F-1DDAE16C54A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53651-F72A-0492-DD66-A9D9591A9D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25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B7FBC-AAD1-98DA-C48A-D1BF6A67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9386887" cy="464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C8ED0-3E3F-830A-0791-DD42969D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36880"/>
            <a:ext cx="5029200" cy="7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05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60190" cy="6858000"/>
          </a:xfrm>
          <a:custGeom>
            <a:avLst/>
            <a:gdLst/>
            <a:ahLst/>
            <a:cxnLst/>
            <a:rect l="l" t="t" r="r" b="b"/>
            <a:pathLst>
              <a:path w="4060190" h="6858000">
                <a:moveTo>
                  <a:pt x="0" y="6857999"/>
                </a:moveTo>
                <a:lnTo>
                  <a:pt x="0" y="0"/>
                </a:lnTo>
                <a:lnTo>
                  <a:pt x="4059934" y="0"/>
                </a:lnTo>
                <a:lnTo>
                  <a:pt x="4059934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2206" y="2595879"/>
            <a:ext cx="2926715" cy="16078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590"/>
              </a:spcBef>
            </a:pPr>
            <a:r>
              <a:rPr sz="3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700" b="1" dirty="0">
                <a:solidFill>
                  <a:srgbClr val="FFFFFF"/>
                </a:solidFill>
                <a:latin typeface="Times New Roman"/>
                <a:cs typeface="Times New Roman"/>
              </a:rPr>
              <a:t> S</a:t>
            </a:r>
            <a:r>
              <a:rPr sz="3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700" b="1" dirty="0">
                <a:solidFill>
                  <a:srgbClr val="FFFFFF"/>
                </a:solidFill>
                <a:latin typeface="Times New Roman"/>
                <a:cs typeface="Times New Roman"/>
              </a:rPr>
              <a:t>RUC</a:t>
            </a:r>
            <a:r>
              <a:rPr sz="37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700" b="1" dirty="0">
                <a:solidFill>
                  <a:srgbClr val="FFFFFF"/>
                </a:solidFill>
                <a:latin typeface="Times New Roman"/>
                <a:cs typeface="Times New Roman"/>
              </a:rPr>
              <a:t>URE  </a:t>
            </a:r>
            <a:r>
              <a:rPr sz="37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7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AGENTS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7663" y="1624584"/>
            <a:ext cx="6567805" cy="239395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41300" marR="273050" indent="-228600">
              <a:lnSpc>
                <a:spcPts val="1920"/>
              </a:lnSpc>
              <a:spcBef>
                <a:spcPts val="2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latin typeface="Times New Roman"/>
                <a:cs typeface="Times New Roman"/>
              </a:rPr>
              <a:t>The </a:t>
            </a:r>
            <a:r>
              <a:rPr sz="1700" dirty="0">
                <a:latin typeface="Times New Roman"/>
                <a:cs typeface="Times New Roman"/>
              </a:rPr>
              <a:t>job of </a:t>
            </a:r>
            <a:r>
              <a:rPr sz="1700" spc="-5" dirty="0">
                <a:latin typeface="Times New Roman"/>
                <a:cs typeface="Times New Roman"/>
              </a:rPr>
              <a:t>AI </a:t>
            </a:r>
            <a:r>
              <a:rPr sz="1700" dirty="0">
                <a:latin typeface="Times New Roman"/>
                <a:cs typeface="Times New Roman"/>
              </a:rPr>
              <a:t>is to </a:t>
            </a:r>
            <a:r>
              <a:rPr sz="1700" spc="-5" dirty="0">
                <a:latin typeface="Times New Roman"/>
                <a:cs typeface="Times New Roman"/>
              </a:rPr>
              <a:t>design an agent program that implements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agent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function,</a:t>
            </a:r>
            <a:r>
              <a:rPr sz="1700" dirty="0">
                <a:latin typeface="Times New Roman"/>
                <a:cs typeface="Times New Roman"/>
              </a:rPr>
              <a:t> the</a:t>
            </a:r>
            <a:r>
              <a:rPr sz="1700" spc="-5" dirty="0">
                <a:latin typeface="Times New Roman"/>
                <a:cs typeface="Times New Roman"/>
              </a:rPr>
              <a:t> mapping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from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percepts</a:t>
            </a:r>
            <a:r>
              <a:rPr sz="1700" dirty="0">
                <a:latin typeface="Times New Roman"/>
                <a:cs typeface="Times New Roman"/>
              </a:rPr>
              <a:t> to </a:t>
            </a:r>
            <a:r>
              <a:rPr sz="1700" spc="-5" dirty="0">
                <a:latin typeface="Times New Roman"/>
                <a:cs typeface="Times New Roman"/>
              </a:rPr>
              <a:t>actions.</a:t>
            </a:r>
            <a:endParaRPr sz="1700">
              <a:latin typeface="Times New Roman"/>
              <a:cs typeface="Times New Roman"/>
            </a:endParaRPr>
          </a:p>
          <a:p>
            <a:pPr marL="241300" marR="43180" indent="-228600">
              <a:lnSpc>
                <a:spcPts val="18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75" dirty="0">
                <a:latin typeface="Times New Roman"/>
                <a:cs typeface="Times New Roman"/>
              </a:rPr>
              <a:t>We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assume</a:t>
            </a:r>
            <a:r>
              <a:rPr sz="1700" dirty="0">
                <a:latin typeface="Times New Roman"/>
                <a:cs typeface="Times New Roman"/>
              </a:rPr>
              <a:t> this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program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will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run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some </a:t>
            </a:r>
            <a:r>
              <a:rPr sz="1700" spc="-5" dirty="0">
                <a:latin typeface="Times New Roman"/>
                <a:cs typeface="Times New Roman"/>
              </a:rPr>
              <a:t>sort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 </a:t>
            </a:r>
            <a:r>
              <a:rPr sz="1700" spc="-5" dirty="0">
                <a:latin typeface="Times New Roman"/>
                <a:cs typeface="Times New Roman"/>
              </a:rPr>
              <a:t>computing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device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with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physical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sensors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actuators—we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call</a:t>
            </a:r>
            <a:r>
              <a:rPr sz="1700" dirty="0">
                <a:latin typeface="Times New Roman"/>
                <a:cs typeface="Times New Roman"/>
              </a:rPr>
              <a:t> this the </a:t>
            </a:r>
            <a:r>
              <a:rPr sz="1700" spc="-5" dirty="0">
                <a:latin typeface="Times New Roman"/>
                <a:cs typeface="Times New Roman"/>
              </a:rPr>
              <a:t>architecture:</a:t>
            </a:r>
            <a:endParaRPr sz="1700">
              <a:latin typeface="Times New Roman"/>
              <a:cs typeface="Times New Roman"/>
            </a:endParaRPr>
          </a:p>
          <a:p>
            <a:pPr marL="121285" algn="ctr">
              <a:lnSpc>
                <a:spcPct val="100000"/>
              </a:lnSpc>
              <a:spcBef>
                <a:spcPts val="745"/>
              </a:spcBef>
            </a:pPr>
            <a:r>
              <a:rPr sz="2400" b="1" spc="-5" dirty="0">
                <a:latin typeface="Times New Roman"/>
                <a:cs typeface="Times New Roman"/>
              </a:rPr>
              <a:t>agent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architecture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program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1800"/>
              </a:lnSpc>
              <a:spcBef>
                <a:spcPts val="108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5" dirty="0">
                <a:latin typeface="Times New Roman"/>
                <a:cs typeface="Times New Roman"/>
              </a:rPr>
              <a:t>In general,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architecture makes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percepts from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sensors available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 the </a:t>
            </a:r>
            <a:r>
              <a:rPr sz="1700" spc="-5" dirty="0">
                <a:latin typeface="Times New Roman"/>
                <a:cs typeface="Times New Roman"/>
              </a:rPr>
              <a:t>program, runs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program, and feeds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15" dirty="0">
                <a:latin typeface="Times New Roman"/>
                <a:cs typeface="Times New Roman"/>
              </a:rPr>
              <a:t>program’s </a:t>
            </a:r>
            <a:r>
              <a:rPr sz="1700" spc="-5" dirty="0">
                <a:latin typeface="Times New Roman"/>
                <a:cs typeface="Times New Roman"/>
              </a:rPr>
              <a:t>action choices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actuators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they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are generated.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3402" y="4420101"/>
            <a:ext cx="6882583" cy="22954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16445" cy="130255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68" y="1065276"/>
            <a:ext cx="4013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I</a:t>
            </a:r>
            <a:r>
              <a:rPr sz="4400" dirty="0">
                <a:solidFill>
                  <a:srgbClr val="000000"/>
                </a:solidFill>
              </a:rPr>
              <a:t>nt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llig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nt</a:t>
            </a:r>
            <a:r>
              <a:rPr sz="4400" spc="-245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A</a:t>
            </a: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nts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40369" y="2365756"/>
            <a:ext cx="5373370" cy="195516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Must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sense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Must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act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Must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autonomous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(to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some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extend)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Must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rational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5278" y="1762396"/>
            <a:ext cx="4256931" cy="50956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02726"/>
            <a:ext cx="7380560" cy="23552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8543" y="813815"/>
            <a:ext cx="5230367" cy="52303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5954" y="1516380"/>
            <a:ext cx="27101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Agent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types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368552"/>
            <a:ext cx="1097280" cy="11003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35954" y="2371851"/>
            <a:ext cx="3691254" cy="313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Agents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categories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spc="-195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v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im</a:t>
            </a:r>
            <a:r>
              <a:rPr sz="2800" dirty="0"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 R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x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spc="-5" dirty="0">
                <a:latin typeface="Times New Roman"/>
                <a:cs typeface="Times New Roman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od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dirty="0">
                <a:latin typeface="Times New Roman"/>
                <a:cs typeface="Times New Roman"/>
              </a:rPr>
              <a:t>Go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tilit</a:t>
            </a:r>
            <a:r>
              <a:rPr sz="2800" dirty="0">
                <a:latin typeface="Times New Roman"/>
                <a:cs typeface="Times New Roman"/>
              </a:rPr>
              <a:t>y b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ea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ng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2543" y="1202436"/>
            <a:ext cx="4562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4635" algn="l"/>
              </a:tabLst>
            </a:pPr>
            <a:r>
              <a:rPr sz="4400" spc="-310" dirty="0">
                <a:solidFill>
                  <a:srgbClr val="000000"/>
                </a:solidFill>
              </a:rPr>
              <a:t>T</a:t>
            </a:r>
            <a:r>
              <a:rPr sz="4400" spc="-5" dirty="0">
                <a:solidFill>
                  <a:srgbClr val="000000"/>
                </a:solidFill>
              </a:rPr>
              <a:t>a</a:t>
            </a:r>
            <a:r>
              <a:rPr sz="4400" dirty="0">
                <a:solidFill>
                  <a:srgbClr val="000000"/>
                </a:solidFill>
              </a:rPr>
              <a:t>ble	</a:t>
            </a:r>
            <a:r>
              <a:rPr sz="4400" spc="-5" dirty="0">
                <a:solidFill>
                  <a:srgbClr val="000000"/>
                </a:solidFill>
              </a:rPr>
              <a:t>Dr</a:t>
            </a:r>
            <a:r>
              <a:rPr sz="4400" dirty="0">
                <a:solidFill>
                  <a:srgbClr val="000000"/>
                </a:solidFill>
              </a:rPr>
              <a:t>iv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n</a:t>
            </a:r>
            <a:r>
              <a:rPr sz="4400" spc="-245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A</a:t>
            </a: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nt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828136"/>
            <a:ext cx="4433956" cy="602986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80933" y="2115116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1"/>
                </a:lnTo>
              </a:path>
            </a:pathLst>
          </a:custGeom>
          <a:ln w="19050">
            <a:solidFill>
              <a:srgbClr val="120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61576" y="2419603"/>
            <a:ext cx="7080884" cy="29337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5080" indent="-228600" algn="just">
              <a:lnSpc>
                <a:spcPct val="903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Agents have same skeleton: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accepting </a:t>
            </a:r>
            <a:r>
              <a:rPr sz="2400" spc="-5" dirty="0">
                <a:latin typeface="Times New Roman"/>
                <a:cs typeface="Times New Roman"/>
              </a:rPr>
              <a:t>percepts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-5" dirty="0">
                <a:latin typeface="Times New Roman"/>
                <a:cs typeface="Times New Roman"/>
              </a:rPr>
              <a:t>an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environment </a:t>
            </a:r>
            <a:r>
              <a:rPr sz="2400" spc="-5" dirty="0">
                <a:latin typeface="Times New Roman"/>
                <a:cs typeface="Times New Roman"/>
              </a:rPr>
              <a:t>and generating actions. Each uses some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internal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updated</a:t>
            </a:r>
            <a:r>
              <a:rPr sz="2400" b="1" i="1" spc="5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new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percepts arrive.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897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These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operated</a:t>
            </a:r>
            <a:r>
              <a:rPr sz="2400" dirty="0">
                <a:latin typeface="Times New Roman"/>
                <a:cs typeface="Times New Roman"/>
              </a:rPr>
              <a:t> on by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agent's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decision-making </a:t>
            </a:r>
            <a:r>
              <a:rPr sz="2400" spc="-5" dirty="0">
                <a:latin typeface="Times New Roman"/>
                <a:cs typeface="Times New Roman"/>
              </a:rPr>
              <a:t>procedures to generate an action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choice, which is then passed to the architecture to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executed.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6176" y="5543803"/>
            <a:ext cx="395097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30480" indent="-228600" algn="just">
              <a:lnSpc>
                <a:spcPct val="100800"/>
              </a:lnSpc>
              <a:spcBef>
                <a:spcPts val="75"/>
              </a:spcBef>
              <a:buFont typeface="Arial MT"/>
              <a:buChar char="•"/>
              <a:tabLst>
                <a:tab pos="266700" algn="l"/>
              </a:tabLst>
            </a:pPr>
            <a:r>
              <a:rPr sz="2400" spc="-40" dirty="0">
                <a:latin typeface="Times New Roman"/>
                <a:cs typeface="Times New Roman"/>
              </a:rPr>
              <a:t>Table</a:t>
            </a:r>
            <a:r>
              <a:rPr sz="2400" spc="5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driven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agents</a:t>
            </a:r>
            <a:r>
              <a:rPr sz="2400" dirty="0">
                <a:latin typeface="Times New Roman"/>
                <a:cs typeface="Times New Roman"/>
              </a:rPr>
              <a:t> use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associate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perceptions</a:t>
            </a:r>
            <a:r>
              <a:rPr sz="2400" dirty="0">
                <a:latin typeface="Times New Roman"/>
                <a:cs typeface="Times New Roman"/>
              </a:rPr>
              <a:t> from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3600" spc="-1080" baseline="6944" dirty="0">
                <a:latin typeface="Times New Roman"/>
                <a:cs typeface="Times New Roman"/>
              </a:rPr>
              <a:t>p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I</a:t>
            </a:r>
            <a:r>
              <a:rPr sz="1200" spc="-285" dirty="0">
                <a:solidFill>
                  <a:srgbClr val="898989"/>
                </a:solidFill>
                <a:latin typeface="Times New Roman"/>
                <a:cs typeface="Times New Roman"/>
              </a:rPr>
              <a:t>n</a:t>
            </a:r>
            <a:r>
              <a:rPr sz="3600" spc="-1380" baseline="6944" dirty="0">
                <a:latin typeface="Times New Roman"/>
                <a:cs typeface="Times New Roman"/>
              </a:rPr>
              <a:t>o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te</a:t>
            </a:r>
            <a:r>
              <a:rPr sz="1200" spc="-295" dirty="0">
                <a:solidFill>
                  <a:srgbClr val="898989"/>
                </a:solidFill>
                <a:latin typeface="Times New Roman"/>
                <a:cs typeface="Times New Roman"/>
              </a:rPr>
              <a:t>l</a:t>
            </a:r>
            <a:r>
              <a:rPr sz="3600" spc="-960" baseline="6944" dirty="0">
                <a:latin typeface="Times New Roman"/>
                <a:cs typeface="Times New Roman"/>
              </a:rPr>
              <a:t>s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l</a:t>
            </a:r>
            <a:r>
              <a:rPr sz="1200" spc="-30" dirty="0">
                <a:solidFill>
                  <a:srgbClr val="898989"/>
                </a:solidFill>
                <a:latin typeface="Times New Roman"/>
                <a:cs typeface="Times New Roman"/>
              </a:rPr>
              <a:t>i</a:t>
            </a:r>
            <a:r>
              <a:rPr sz="3600" spc="-1357" baseline="6944" dirty="0">
                <a:latin typeface="Times New Roman"/>
                <a:cs typeface="Times New Roman"/>
              </a:rPr>
              <a:t>s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g</a:t>
            </a:r>
            <a:r>
              <a:rPr sz="1200" spc="-229" dirty="0">
                <a:solidFill>
                  <a:srgbClr val="898989"/>
                </a:solidFill>
                <a:latin typeface="Times New Roman"/>
                <a:cs typeface="Times New Roman"/>
              </a:rPr>
              <a:t>e</a:t>
            </a:r>
            <a:r>
              <a:rPr sz="3600" spc="-652" baseline="6944" dirty="0">
                <a:latin typeface="Times New Roman"/>
                <a:cs typeface="Times New Roman"/>
              </a:rPr>
              <a:t>i</a:t>
            </a:r>
            <a:r>
              <a:rPr sz="1200" spc="-175" dirty="0">
                <a:solidFill>
                  <a:srgbClr val="898989"/>
                </a:solidFill>
                <a:latin typeface="Times New Roman"/>
                <a:cs typeface="Times New Roman"/>
              </a:rPr>
              <a:t>n</a:t>
            </a:r>
            <a:r>
              <a:rPr sz="3600" spc="-1545" baseline="6944" dirty="0">
                <a:latin typeface="Times New Roman"/>
                <a:cs typeface="Times New Roman"/>
              </a:rPr>
              <a:t>b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t</a:t>
            </a:r>
            <a:r>
              <a:rPr sz="1200" spc="-6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00" spc="-409" dirty="0">
                <a:solidFill>
                  <a:srgbClr val="898989"/>
                </a:solidFill>
                <a:latin typeface="Times New Roman"/>
                <a:cs typeface="Times New Roman"/>
              </a:rPr>
              <a:t>A</a:t>
            </a:r>
            <a:r>
              <a:rPr sz="3600" spc="-397" baseline="6944" dirty="0">
                <a:latin typeface="Times New Roman"/>
                <a:cs typeface="Times New Roman"/>
              </a:rPr>
              <a:t>l</a:t>
            </a:r>
            <a:r>
              <a:rPr sz="1200" spc="-345" dirty="0">
                <a:solidFill>
                  <a:srgbClr val="898989"/>
                </a:solidFill>
                <a:latin typeface="Times New Roman"/>
                <a:cs typeface="Times New Roman"/>
              </a:rPr>
              <a:t>g</a:t>
            </a:r>
            <a:r>
              <a:rPr sz="3600" spc="-1087" baseline="6944" dirty="0">
                <a:latin typeface="Times New Roman"/>
                <a:cs typeface="Times New Roman"/>
              </a:rPr>
              <a:t>e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en</a:t>
            </a:r>
            <a:r>
              <a:rPr sz="1200" spc="-155" dirty="0">
                <a:solidFill>
                  <a:srgbClr val="898989"/>
                </a:solidFill>
                <a:latin typeface="Times New Roman"/>
                <a:cs typeface="Times New Roman"/>
              </a:rPr>
              <a:t>t</a:t>
            </a:r>
            <a:r>
              <a:rPr sz="3600" spc="-1372" baseline="6944" dirty="0">
                <a:latin typeface="Times New Roman"/>
                <a:cs typeface="Times New Roman"/>
              </a:rPr>
              <a:t>a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s</a:t>
            </a:r>
            <a:r>
              <a:rPr sz="1200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00" spc="-95" dirty="0">
                <a:solidFill>
                  <a:srgbClr val="898989"/>
                </a:solidFill>
                <a:latin typeface="Times New Roman"/>
                <a:cs typeface="Times New Roman"/>
              </a:rPr>
              <a:t>|</a:t>
            </a:r>
            <a:r>
              <a:rPr sz="3600" spc="-1462" baseline="6944" dirty="0">
                <a:latin typeface="Times New Roman"/>
                <a:cs typeface="Times New Roman"/>
              </a:rPr>
              <a:t>c</a:t>
            </a:r>
            <a:r>
              <a:rPr sz="1200" spc="-5" dirty="0">
                <a:solidFill>
                  <a:srgbClr val="898989"/>
                </a:solidFill>
                <a:latin typeface="Times New Roman"/>
                <a:cs typeface="Times New Roman"/>
              </a:rPr>
              <a:t>A</a:t>
            </a:r>
            <a:r>
              <a:rPr sz="1200" spc="-830" dirty="0">
                <a:solidFill>
                  <a:srgbClr val="898989"/>
                </a:solidFill>
                <a:latin typeface="Times New Roman"/>
                <a:cs typeface="Times New Roman"/>
              </a:rPr>
              <a:t>m</a:t>
            </a:r>
            <a:r>
              <a:rPr sz="3600" spc="-7" baseline="6944" dirty="0">
                <a:latin typeface="Times New Roman"/>
                <a:cs typeface="Times New Roman"/>
              </a:rPr>
              <a:t>t</a:t>
            </a:r>
            <a:r>
              <a:rPr sz="3600" spc="-750" baseline="6944" dirty="0">
                <a:latin typeface="Times New Roman"/>
                <a:cs typeface="Times New Roman"/>
              </a:rPr>
              <a:t>i</a:t>
            </a:r>
            <a:r>
              <a:rPr sz="1200" spc="-40" dirty="0">
                <a:solidFill>
                  <a:srgbClr val="898989"/>
                </a:solidFill>
                <a:latin typeface="Times New Roman"/>
                <a:cs typeface="Times New Roman"/>
              </a:rPr>
              <a:t>a</a:t>
            </a:r>
            <a:r>
              <a:rPr sz="3600" spc="-1739" baseline="6944" dirty="0">
                <a:latin typeface="Times New Roman"/>
                <a:cs typeface="Times New Roman"/>
              </a:rPr>
              <a:t>o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r </a:t>
            </a:r>
            <a:r>
              <a:rPr sz="1200" spc="-10" dirty="0">
                <a:solidFill>
                  <a:srgbClr val="898989"/>
                </a:solidFill>
                <a:latin typeface="Times New Roman"/>
                <a:cs typeface="Times New Roman"/>
              </a:rPr>
              <a:t>J</a:t>
            </a:r>
            <a:r>
              <a:rPr sz="3600" spc="-1800" baseline="6944" dirty="0">
                <a:latin typeface="Times New Roman"/>
                <a:cs typeface="Times New Roman"/>
              </a:rPr>
              <a:t>n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u</a:t>
            </a:r>
            <a:r>
              <a:rPr sz="1200" spc="-5" dirty="0">
                <a:solidFill>
                  <a:srgbClr val="898989"/>
                </a:solidFill>
                <a:latin typeface="Times New Roman"/>
                <a:cs typeface="Times New Roman"/>
              </a:rPr>
              <a:t>k</a:t>
            </a:r>
            <a:r>
              <a:rPr sz="3600" spc="-1395" baseline="6944" dirty="0">
                <a:latin typeface="Times New Roman"/>
                <a:cs typeface="Times New Roman"/>
              </a:rPr>
              <a:t>s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u</a:t>
            </a:r>
            <a:r>
              <a:rPr sz="1200" spc="-270" dirty="0">
                <a:solidFill>
                  <a:srgbClr val="898989"/>
                </a:solidFill>
                <a:latin typeface="Times New Roman"/>
                <a:cs typeface="Times New Roman"/>
              </a:rPr>
              <a:t>n</a:t>
            </a:r>
            <a:r>
              <a:rPr sz="3600" spc="-502" baseline="6944" dirty="0">
                <a:latin typeface="Times New Roman"/>
                <a:cs typeface="Times New Roman"/>
              </a:rPr>
              <a:t>.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tla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55104" y="5391403"/>
            <a:ext cx="2986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3375" algn="l"/>
                <a:tab pos="2736850" algn="l"/>
              </a:tabLst>
            </a:pPr>
            <a:r>
              <a:rPr sz="3600" b="1" i="1" spc="-5" dirty="0">
                <a:solidFill>
                  <a:srgbClr val="203864"/>
                </a:solidFill>
                <a:latin typeface="Times New Roman"/>
                <a:cs typeface="Times New Roman"/>
              </a:rPr>
              <a:t>l</a:t>
            </a:r>
            <a:r>
              <a:rPr sz="3600" b="1" i="1" dirty="0">
                <a:solidFill>
                  <a:srgbClr val="203864"/>
                </a:solidFill>
                <a:latin typeface="Times New Roman"/>
                <a:cs typeface="Times New Roman"/>
              </a:rPr>
              <a:t>ook</a:t>
            </a:r>
            <a:r>
              <a:rPr sz="3600" b="1" i="1" spc="-5" dirty="0">
                <a:solidFill>
                  <a:srgbClr val="203864"/>
                </a:solidFill>
                <a:latin typeface="Times New Roman"/>
                <a:cs typeface="Times New Roman"/>
              </a:rPr>
              <a:t>u</a:t>
            </a:r>
            <a:r>
              <a:rPr sz="3600" b="1" i="1" dirty="0">
                <a:solidFill>
                  <a:srgbClr val="203864"/>
                </a:solidFill>
                <a:latin typeface="Times New Roman"/>
                <a:cs typeface="Times New Roman"/>
              </a:rPr>
              <a:t>p	</a:t>
            </a:r>
            <a:r>
              <a:rPr sz="3600" b="1" i="1" spc="-5" dirty="0">
                <a:solidFill>
                  <a:srgbClr val="203864"/>
                </a:solidFill>
                <a:latin typeface="Times New Roman"/>
                <a:cs typeface="Times New Roman"/>
              </a:rPr>
              <a:t>t</a:t>
            </a:r>
            <a:r>
              <a:rPr sz="3600" b="1" i="1" dirty="0">
                <a:solidFill>
                  <a:srgbClr val="203864"/>
                </a:solidFill>
                <a:latin typeface="Times New Roman"/>
                <a:cs typeface="Times New Roman"/>
              </a:rPr>
              <a:t>ab</a:t>
            </a:r>
            <a:r>
              <a:rPr sz="3600" b="1" i="1" spc="-5" dirty="0">
                <a:solidFill>
                  <a:srgbClr val="203864"/>
                </a:solidFill>
                <a:latin typeface="Times New Roman"/>
                <a:cs typeface="Times New Roman"/>
              </a:rPr>
              <a:t>l</a:t>
            </a:r>
            <a:r>
              <a:rPr sz="3600" b="1" i="1" dirty="0">
                <a:solidFill>
                  <a:srgbClr val="203864"/>
                </a:solidFill>
                <a:latin typeface="Times New Roman"/>
                <a:cs typeface="Times New Roman"/>
              </a:rPr>
              <a:t>e	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52881" y="5912611"/>
            <a:ext cx="2988945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0080" algn="l"/>
                <a:tab pos="2434590" algn="l"/>
              </a:tabLst>
            </a:pP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he	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nv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ron</a:t>
            </a:r>
            <a:r>
              <a:rPr sz="2400" spc="-5" dirty="0">
                <a:latin typeface="Times New Roman"/>
                <a:cs typeface="Times New Roman"/>
              </a:rPr>
              <a:t>me</a:t>
            </a:r>
            <a:r>
              <a:rPr sz="2400" dirty="0">
                <a:latin typeface="Times New Roman"/>
                <a:cs typeface="Times New Roman"/>
              </a:rPr>
              <a:t>nt	w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  <a:p>
            <a:pPr marR="572770" algn="r">
              <a:lnSpc>
                <a:spcPct val="100000"/>
              </a:lnSpc>
              <a:spcBef>
                <a:spcPts val="1220"/>
              </a:spcBef>
            </a:pP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27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EF431F-129A-2878-61CA-3D965E95F2B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E75C3A-B75B-B9A7-F791-8A5D2B5E6C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29</a:t>
            </a:fld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1297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I</a:t>
            </a:r>
            <a:r>
              <a:rPr sz="4400" dirty="0">
                <a:solidFill>
                  <a:srgbClr val="000000"/>
                </a:solidFill>
              </a:rPr>
              <a:t>nd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x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Introduction</a:t>
            </a:r>
            <a:r>
              <a:rPr spc="-15" dirty="0"/>
              <a:t> </a:t>
            </a:r>
            <a:r>
              <a:rPr spc="-5" dirty="0"/>
              <a:t>to</a:t>
            </a:r>
            <a:r>
              <a:rPr spc="-160" dirty="0"/>
              <a:t> </a:t>
            </a:r>
            <a:r>
              <a:rPr spc="-5" dirty="0"/>
              <a:t>Agent</a:t>
            </a: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Agent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Environment</a:t>
            </a: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Sensors</a:t>
            </a:r>
            <a:r>
              <a:rPr spc="-20" dirty="0"/>
              <a:t> </a:t>
            </a:r>
            <a:r>
              <a:rPr spc="-5" dirty="0"/>
              <a:t>and</a:t>
            </a:r>
            <a:r>
              <a:rPr spc="-15" dirty="0"/>
              <a:t> </a:t>
            </a:r>
            <a:r>
              <a:rPr spc="-10" dirty="0"/>
              <a:t>effectors</a:t>
            </a: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Autonomy</a:t>
            </a:r>
            <a:r>
              <a:rPr spc="-20" dirty="0"/>
              <a:t> </a:t>
            </a:r>
            <a:r>
              <a:rPr spc="-5" dirty="0"/>
              <a:t>in</a:t>
            </a:r>
            <a:r>
              <a:rPr spc="-165" dirty="0"/>
              <a:t> </a:t>
            </a:r>
            <a:r>
              <a:rPr spc="-5" dirty="0"/>
              <a:t>Agents</a:t>
            </a: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Rationality</a:t>
            </a: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Nature</a:t>
            </a:r>
            <a:r>
              <a:rPr spc="-25" dirty="0"/>
              <a:t> </a:t>
            </a:r>
            <a:r>
              <a:rPr dirty="0"/>
              <a:t>of</a:t>
            </a:r>
            <a:r>
              <a:rPr spc="-5" dirty="0"/>
              <a:t> Environment</a:t>
            </a: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</a:t>
            </a:r>
            <a:r>
              <a:rPr spc="-25" dirty="0"/>
              <a:t> </a:t>
            </a:r>
            <a:r>
              <a:rPr spc="-5" dirty="0"/>
              <a:t>structure</a:t>
            </a:r>
            <a:r>
              <a:rPr spc="-25" dirty="0"/>
              <a:t> </a:t>
            </a:r>
            <a:r>
              <a:rPr dirty="0"/>
              <a:t>of</a:t>
            </a:r>
            <a:r>
              <a:rPr spc="-165" dirty="0"/>
              <a:t> </a:t>
            </a:r>
            <a:r>
              <a:rPr spc="-5" dirty="0"/>
              <a:t>Agents</a:t>
            </a: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pc="5" dirty="0"/>
              <a:t>I</a:t>
            </a:r>
            <a:r>
              <a:rPr dirty="0"/>
              <a:t>n</a:t>
            </a:r>
            <a:r>
              <a:rPr spc="-5" dirty="0"/>
              <a:t>t</a:t>
            </a:r>
            <a:r>
              <a:rPr spc="-10" dirty="0"/>
              <a:t>e</a:t>
            </a:r>
            <a:r>
              <a:rPr spc="-5" dirty="0"/>
              <a:t>lli</a:t>
            </a:r>
            <a:r>
              <a:rPr dirty="0"/>
              <a:t>g</a:t>
            </a:r>
            <a:r>
              <a:rPr spc="-10" dirty="0"/>
              <a:t>e</a:t>
            </a:r>
            <a:r>
              <a:rPr dirty="0"/>
              <a:t>nt</a:t>
            </a:r>
            <a:r>
              <a:rPr spc="-160" dirty="0"/>
              <a:t> </a:t>
            </a:r>
            <a:r>
              <a:rPr dirty="0"/>
              <a:t>Ag</a:t>
            </a:r>
            <a:r>
              <a:rPr spc="-10" dirty="0"/>
              <a:t>e</a:t>
            </a:r>
            <a:r>
              <a:rPr dirty="0"/>
              <a:t>nt</a:t>
            </a:r>
            <a:r>
              <a:rPr spc="-5" dirty="0"/>
              <a:t> t</a:t>
            </a:r>
            <a:r>
              <a:rPr dirty="0"/>
              <a:t>yp</a:t>
            </a:r>
            <a:r>
              <a:rPr spc="-10" dirty="0"/>
              <a:t>e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pc="-45" dirty="0"/>
              <a:t>Table</a:t>
            </a:r>
            <a:r>
              <a:rPr spc="-30" dirty="0"/>
              <a:t> </a:t>
            </a:r>
            <a:r>
              <a:rPr spc="-5" dirty="0"/>
              <a:t>Driven</a:t>
            </a:r>
            <a:r>
              <a:rPr spc="-165" dirty="0"/>
              <a:t> </a:t>
            </a:r>
            <a:r>
              <a:rPr spc="-5" dirty="0"/>
              <a:t>Agent</a:t>
            </a: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pc="5" dirty="0"/>
              <a:t>S</a:t>
            </a:r>
            <a:r>
              <a:rPr spc="-5" dirty="0"/>
              <a:t>im</a:t>
            </a:r>
            <a:r>
              <a:rPr dirty="0"/>
              <a:t>p</a:t>
            </a:r>
            <a:r>
              <a:rPr spc="-5" dirty="0"/>
              <a:t>l</a:t>
            </a:r>
            <a:r>
              <a:rPr dirty="0"/>
              <a:t>e</a:t>
            </a:r>
            <a:r>
              <a:rPr spc="-5" dirty="0"/>
              <a:t> R</a:t>
            </a:r>
            <a:r>
              <a:rPr spc="-10" dirty="0"/>
              <a:t>e</a:t>
            </a:r>
            <a:r>
              <a:rPr spc="5" dirty="0"/>
              <a:t>f</a:t>
            </a:r>
            <a:r>
              <a:rPr spc="-5" dirty="0"/>
              <a:t>l</a:t>
            </a:r>
            <a:r>
              <a:rPr spc="-10" dirty="0"/>
              <a:t>e</a:t>
            </a:r>
            <a:r>
              <a:rPr dirty="0"/>
              <a:t>x</a:t>
            </a:r>
            <a:r>
              <a:rPr spc="-155" dirty="0"/>
              <a:t> </a:t>
            </a:r>
            <a:r>
              <a:rPr dirty="0"/>
              <a:t>Ag</a:t>
            </a:r>
            <a:r>
              <a:rPr spc="-10" dirty="0"/>
              <a:t>e</a:t>
            </a:r>
            <a:r>
              <a:rPr dirty="0"/>
              <a:t>nt</a:t>
            </a: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Model</a:t>
            </a:r>
            <a:r>
              <a:rPr spc="-20" dirty="0"/>
              <a:t> </a:t>
            </a:r>
            <a:r>
              <a:rPr spc="-10" dirty="0"/>
              <a:t>Based</a:t>
            </a:r>
            <a:r>
              <a:rPr spc="-15" dirty="0"/>
              <a:t> </a:t>
            </a:r>
            <a:r>
              <a:rPr spc="-5" dirty="0"/>
              <a:t>reflex</a:t>
            </a:r>
            <a:r>
              <a:rPr spc="-165" dirty="0"/>
              <a:t> </a:t>
            </a:r>
            <a:r>
              <a:rPr spc="-5" dirty="0"/>
              <a:t>Agent</a:t>
            </a: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Go</a:t>
            </a:r>
            <a:r>
              <a:rPr spc="-10" dirty="0"/>
              <a:t>a</a:t>
            </a:r>
            <a:r>
              <a:rPr dirty="0"/>
              <a:t>l</a:t>
            </a:r>
            <a:r>
              <a:rPr spc="-5" dirty="0"/>
              <a:t> B</a:t>
            </a:r>
            <a:r>
              <a:rPr spc="-10" dirty="0"/>
              <a:t>a</a:t>
            </a:r>
            <a:r>
              <a:rPr spc="-5" dirty="0"/>
              <a:t>s</a:t>
            </a:r>
            <a:r>
              <a:rPr spc="-10" dirty="0"/>
              <a:t>e</a:t>
            </a:r>
            <a:r>
              <a:rPr dirty="0"/>
              <a:t>d</a:t>
            </a:r>
            <a:r>
              <a:rPr spc="-155" dirty="0"/>
              <a:t> </a:t>
            </a:r>
            <a:r>
              <a:rPr dirty="0"/>
              <a:t>Ag</a:t>
            </a:r>
            <a:r>
              <a:rPr spc="-10" dirty="0"/>
              <a:t>e</a:t>
            </a:r>
            <a:r>
              <a:rPr dirty="0"/>
              <a:t>nt</a:t>
            </a: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U</a:t>
            </a:r>
            <a:r>
              <a:rPr spc="-5" dirty="0"/>
              <a:t>tilit</a:t>
            </a:r>
            <a:r>
              <a:rPr dirty="0"/>
              <a:t>y </a:t>
            </a:r>
            <a:r>
              <a:rPr spc="-5" dirty="0"/>
              <a:t>B</a:t>
            </a:r>
            <a:r>
              <a:rPr spc="-10" dirty="0"/>
              <a:t>a</a:t>
            </a:r>
            <a:r>
              <a:rPr spc="-5" dirty="0"/>
              <a:t>s</a:t>
            </a:r>
            <a:r>
              <a:rPr spc="-10" dirty="0"/>
              <a:t>e</a:t>
            </a:r>
            <a:r>
              <a:rPr dirty="0"/>
              <a:t>d</a:t>
            </a:r>
            <a:r>
              <a:rPr spc="-155" dirty="0"/>
              <a:t> </a:t>
            </a:r>
            <a:r>
              <a:rPr dirty="0"/>
              <a:t>Ag</a:t>
            </a:r>
            <a:r>
              <a:rPr spc="-10" dirty="0"/>
              <a:t>e</a:t>
            </a:r>
            <a:r>
              <a:rPr dirty="0"/>
              <a:t>nt</a:t>
            </a: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L</a:t>
            </a:r>
            <a:r>
              <a:rPr spc="-10" dirty="0"/>
              <a:t>ea</a:t>
            </a:r>
            <a:r>
              <a:rPr spc="5" dirty="0"/>
              <a:t>r</a:t>
            </a:r>
            <a:r>
              <a:rPr dirty="0"/>
              <a:t>n</a:t>
            </a:r>
            <a:r>
              <a:rPr spc="-5" dirty="0"/>
              <a:t>i</a:t>
            </a:r>
            <a:r>
              <a:rPr dirty="0"/>
              <a:t>ng</a:t>
            </a:r>
            <a:r>
              <a:rPr spc="-155" dirty="0"/>
              <a:t> </a:t>
            </a:r>
            <a:r>
              <a:rPr dirty="0"/>
              <a:t>Ag</a:t>
            </a:r>
            <a:r>
              <a:rPr spc="-10" dirty="0"/>
              <a:t>e</a:t>
            </a:r>
            <a:r>
              <a:rPr dirty="0"/>
              <a:t>nt</a:t>
            </a: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Scenario</a:t>
            </a: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References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278CD-11FB-7FF1-243E-4447FBA2BCB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68C80-E848-D85D-08A4-C28656189F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30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D4EC8-A869-A9C3-4C53-1D6E9707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97881"/>
            <a:ext cx="8010525" cy="2662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7B8A99-6DFF-1FDB-E7DA-53839DB48AE3}"/>
              </a:ext>
            </a:extLst>
          </p:cNvPr>
          <p:cNvSpPr txBox="1"/>
          <p:nvPr/>
        </p:nvSpPr>
        <p:spPr>
          <a:xfrm>
            <a:off x="990600" y="838200"/>
            <a:ext cx="853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TABLE-DRIVEN-AGENT program is invoked for each new percept and returns an action each time. It retains the complete percept sequence in memory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56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633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Continue…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30319" y="1959017"/>
            <a:ext cx="7204075" cy="374459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several drawbacks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this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technique: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Need to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keep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memory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entire percept sequence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Long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 build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table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Agent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autonomy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Other alternatives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 map percepts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 actions</a:t>
            </a:r>
            <a:r>
              <a:rPr sz="2800" spc="-10" dirty="0">
                <a:latin typeface="Times New Roman"/>
                <a:cs typeface="Times New Roman"/>
              </a:rPr>
              <a:t> are: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Simple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Reflex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agents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Agents that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keep track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world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Goal-based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agents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Utility-based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agents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99583"/>
            <a:ext cx="12191998" cy="56578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4867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Simple</a:t>
            </a:r>
            <a:r>
              <a:rPr sz="4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Reflex</a:t>
            </a:r>
            <a:r>
              <a:rPr sz="4400" b="1" spc="-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Agent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2177796"/>
            <a:ext cx="10357485" cy="418528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715" indent="-228600" algn="just">
              <a:lnSpc>
                <a:spcPts val="35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Simple</a:t>
            </a:r>
            <a:r>
              <a:rPr sz="2800" spc="4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reflex</a:t>
            </a:r>
            <a:r>
              <a:rPr sz="2800" spc="4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agents</a:t>
            </a:r>
            <a:r>
              <a:rPr sz="2800" spc="47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ignore</a:t>
            </a:r>
            <a:r>
              <a:rPr sz="3200" b="1" i="1" spc="3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4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rest</a:t>
            </a:r>
            <a:r>
              <a:rPr sz="2800" spc="4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48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4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percept</a:t>
            </a:r>
            <a:r>
              <a:rPr sz="2800" spc="4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history</a:t>
            </a:r>
            <a:r>
              <a:rPr sz="2800" spc="4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4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act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only </a:t>
            </a:r>
            <a:r>
              <a:rPr sz="2800" dirty="0">
                <a:latin typeface="Times New Roman"/>
                <a:cs typeface="Times New Roman"/>
              </a:rPr>
              <a:t>on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basis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current</a:t>
            </a:r>
            <a:r>
              <a:rPr sz="3200" b="1" i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percept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41300" marR="5715" indent="-228600" algn="just">
              <a:lnSpc>
                <a:spcPts val="300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Percept history is the history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all that an agent has perceived till date.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agent function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 based</a:t>
            </a:r>
            <a:r>
              <a:rPr sz="2800" dirty="0">
                <a:latin typeface="Times New Roman"/>
                <a:cs typeface="Times New Roman"/>
              </a:rPr>
              <a:t> on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condition-action</a:t>
            </a:r>
            <a:r>
              <a:rPr sz="2800" b="1" i="1" spc="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rule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41300" marR="6350" indent="-228600" algn="just">
              <a:lnSpc>
                <a:spcPts val="31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condition-action </a:t>
            </a:r>
            <a:r>
              <a:rPr sz="2800" dirty="0">
                <a:latin typeface="Times New Roman"/>
                <a:cs typeface="Times New Roman"/>
              </a:rPr>
              <a:t>rule </a:t>
            </a:r>
            <a:r>
              <a:rPr sz="2800" spc="-5" dirty="0">
                <a:latin typeface="Times New Roman"/>
                <a:cs typeface="Times New Roman"/>
              </a:rPr>
              <a:t>is </a:t>
            </a:r>
            <a:r>
              <a:rPr sz="2800" dirty="0">
                <a:latin typeface="Times New Roman"/>
                <a:cs typeface="Times New Roman"/>
              </a:rPr>
              <a:t>a rule </a:t>
            </a:r>
            <a:r>
              <a:rPr sz="2800" spc="-5" dirty="0">
                <a:latin typeface="Times New Roman"/>
                <a:cs typeface="Times New Roman"/>
              </a:rPr>
              <a:t>that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maps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state i.e, </a:t>
            </a:r>
            <a:r>
              <a:rPr sz="2800" b="1" i="1" spc="-5" dirty="0">
                <a:solidFill>
                  <a:srgbClr val="0070C0"/>
                </a:solidFill>
                <a:latin typeface="Times New Roman"/>
                <a:cs typeface="Times New Roman"/>
              </a:rPr>
              <a:t>condition to </a:t>
            </a:r>
            <a:r>
              <a:rPr sz="2800" b="1" i="1" dirty="0">
                <a:solidFill>
                  <a:srgbClr val="0070C0"/>
                </a:solidFill>
                <a:latin typeface="Times New Roman"/>
                <a:cs typeface="Times New Roman"/>
              </a:rPr>
              <a:t>an </a:t>
            </a:r>
            <a:r>
              <a:rPr sz="2800" b="1" i="1" spc="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0070C0"/>
                </a:solidFill>
                <a:latin typeface="Times New Roman"/>
                <a:cs typeface="Times New Roman"/>
              </a:rPr>
              <a:t>action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r>
              <a:rPr sz="2800" dirty="0">
                <a:latin typeface="Times New Roman"/>
                <a:cs typeface="Times New Roman"/>
              </a:rPr>
              <a:t> If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condition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 true,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action is taken,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else not.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This agent function only </a:t>
            </a:r>
            <a:r>
              <a:rPr sz="2800" spc="-10" dirty="0">
                <a:latin typeface="Times New Roman"/>
                <a:cs typeface="Times New Roman"/>
              </a:rPr>
              <a:t>succeeds </a:t>
            </a:r>
            <a:r>
              <a:rPr sz="2800" spc="-5" dirty="0">
                <a:latin typeface="Times New Roman"/>
                <a:cs typeface="Times New Roman"/>
              </a:rPr>
              <a:t>when the </a:t>
            </a:r>
            <a:r>
              <a:rPr sz="3600" b="1" i="1" spc="-5" dirty="0">
                <a:solidFill>
                  <a:srgbClr val="385723"/>
                </a:solidFill>
                <a:latin typeface="Times New Roman"/>
                <a:cs typeface="Times New Roman"/>
              </a:rPr>
              <a:t>environment </a:t>
            </a:r>
            <a:r>
              <a:rPr sz="2800" spc="-5" dirty="0">
                <a:latin typeface="Times New Roman"/>
                <a:cs typeface="Times New Roman"/>
              </a:rPr>
              <a:t>is </a:t>
            </a:r>
            <a:r>
              <a:rPr sz="2800" b="1" i="1" dirty="0">
                <a:latin typeface="Times New Roman"/>
                <a:cs typeface="Times New Roman"/>
              </a:rPr>
              <a:t>fully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observable</a:t>
            </a:r>
            <a:r>
              <a:rPr sz="2800" spc="-5" dirty="0">
                <a:latin typeface="Times New Roman"/>
                <a:cs typeface="Times New Roman"/>
              </a:rPr>
              <a:t>.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simple reflex agents operating in partially observable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environments,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infinite loops are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often unavoidable.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633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Continue…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2163571"/>
            <a:ext cx="10356850" cy="390461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41300" marR="5080" indent="-228600" algn="just">
              <a:lnSpc>
                <a:spcPct val="91500"/>
              </a:lnSpc>
              <a:spcBef>
                <a:spcPts val="46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6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may</a:t>
            </a:r>
            <a:r>
              <a:rPr sz="3200" spc="70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70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possible</a:t>
            </a:r>
            <a:r>
              <a:rPr sz="3200" spc="70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spc="705" dirty="0"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escape</a:t>
            </a:r>
            <a:r>
              <a:rPr sz="3600" b="1" i="1" spc="8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from</a:t>
            </a:r>
            <a:r>
              <a:rPr sz="3200" spc="695" dirty="0">
                <a:latin typeface="Times New Roman"/>
                <a:cs typeface="Times New Roman"/>
              </a:rPr>
              <a:t> </a:t>
            </a:r>
            <a:r>
              <a:rPr sz="3600" b="1" i="1" spc="-5" dirty="0">
                <a:latin typeface="Times New Roman"/>
                <a:cs typeface="Times New Roman"/>
              </a:rPr>
              <a:t>infinite</a:t>
            </a:r>
            <a:r>
              <a:rPr sz="3600" b="1" i="1" spc="800" dirty="0">
                <a:latin typeface="Times New Roman"/>
                <a:cs typeface="Times New Roman"/>
              </a:rPr>
              <a:t> </a:t>
            </a:r>
            <a:r>
              <a:rPr sz="3600" b="1" i="1" spc="-5" dirty="0">
                <a:latin typeface="Times New Roman"/>
                <a:cs typeface="Times New Roman"/>
              </a:rPr>
              <a:t>loops</a:t>
            </a:r>
            <a:r>
              <a:rPr sz="3600" b="1" i="1" spc="8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if</a:t>
            </a:r>
            <a:r>
              <a:rPr sz="3200" spc="6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agent can </a:t>
            </a:r>
            <a:r>
              <a:rPr sz="3200" spc="-5" dirty="0">
                <a:latin typeface="Times New Roman"/>
                <a:cs typeface="Times New Roman"/>
              </a:rPr>
              <a:t>randomize its actions. Problems with Simple reflex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agents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are</a:t>
            </a:r>
            <a:r>
              <a:rPr sz="3200" dirty="0">
                <a:latin typeface="Times New Roman"/>
                <a:cs typeface="Times New Roman"/>
              </a:rPr>
              <a:t> :</a:t>
            </a:r>
            <a:endParaRPr sz="3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spc="-90" dirty="0">
                <a:latin typeface="Times New Roman"/>
                <a:cs typeface="Times New Roman"/>
              </a:rPr>
              <a:t>Very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limited</a:t>
            </a:r>
            <a:r>
              <a:rPr sz="32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intelligence.</a:t>
            </a:r>
            <a:endParaRPr sz="3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b="1" i="1" dirty="0">
                <a:latin typeface="Times New Roman"/>
                <a:cs typeface="Times New Roman"/>
              </a:rPr>
              <a:t>No</a:t>
            </a:r>
            <a:r>
              <a:rPr sz="3200" b="1" i="1" spc="-5" dirty="0">
                <a:latin typeface="Times New Roman"/>
                <a:cs typeface="Times New Roman"/>
              </a:rPr>
              <a:t> knowledge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0070C0"/>
                </a:solidFill>
                <a:latin typeface="Times New Roman"/>
                <a:cs typeface="Times New Roman"/>
              </a:rPr>
              <a:t>non-perceptual </a:t>
            </a:r>
            <a:r>
              <a:rPr sz="3200" b="1" i="1" dirty="0">
                <a:solidFill>
                  <a:srgbClr val="0070C0"/>
                </a:solidFill>
                <a:latin typeface="Times New Roman"/>
                <a:cs typeface="Times New Roman"/>
              </a:rPr>
              <a:t>parts of</a:t>
            </a:r>
            <a:r>
              <a:rPr sz="3200" b="1" i="1" spc="-5" dirty="0">
                <a:solidFill>
                  <a:srgbClr val="0070C0"/>
                </a:solidFill>
                <a:latin typeface="Times New Roman"/>
                <a:cs typeface="Times New Roman"/>
              </a:rPr>
              <a:t> state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spc="-5" dirty="0">
                <a:latin typeface="Times New Roman"/>
                <a:cs typeface="Times New Roman"/>
              </a:rPr>
              <a:t>Usually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big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generate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 </a:t>
            </a:r>
            <a:r>
              <a:rPr sz="3200" spc="-5" dirty="0">
                <a:latin typeface="Times New Roman"/>
                <a:cs typeface="Times New Roman"/>
              </a:rPr>
              <a:t>store.</a:t>
            </a:r>
            <a:endParaRPr sz="32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3410"/>
              </a:lnSpc>
              <a:spcBef>
                <a:spcPts val="615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b="1" i="1" dirty="0">
                <a:solidFill>
                  <a:srgbClr val="843C0C"/>
                </a:solidFill>
                <a:latin typeface="Times New Roman"/>
                <a:cs typeface="Times New Roman"/>
              </a:rPr>
              <a:t>If</a:t>
            </a:r>
            <a:r>
              <a:rPr sz="3200" b="1" i="1" spc="254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there</a:t>
            </a:r>
            <a:r>
              <a:rPr sz="3200" b="1" i="1" spc="270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occurs</a:t>
            </a:r>
            <a:r>
              <a:rPr sz="3200" b="1" i="1" spc="260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any</a:t>
            </a:r>
            <a:r>
              <a:rPr sz="3200" b="1" i="1" spc="265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change</a:t>
            </a:r>
            <a:r>
              <a:rPr sz="3200" b="1" i="1" spc="260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in</a:t>
            </a:r>
            <a:r>
              <a:rPr sz="3200" b="1" i="1" spc="260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the</a:t>
            </a:r>
            <a:r>
              <a:rPr sz="3200" b="1" i="1" spc="265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environment,</a:t>
            </a:r>
            <a:r>
              <a:rPr sz="3200" b="1" i="1" spc="265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then</a:t>
            </a:r>
            <a:r>
              <a:rPr sz="3200" b="1" i="1" spc="254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the </a:t>
            </a:r>
            <a:r>
              <a:rPr sz="3200" b="1" i="1" spc="-785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collection</a:t>
            </a:r>
            <a:r>
              <a:rPr sz="3200" b="1" i="1" spc="-10" dirty="0">
                <a:solidFill>
                  <a:srgbClr val="843C0C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843C0C"/>
                </a:solidFill>
                <a:latin typeface="Times New Roman"/>
                <a:cs typeface="Times New Roman"/>
              </a:rPr>
              <a:t>of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 rules</a:t>
            </a:r>
            <a:r>
              <a:rPr sz="3200" b="1" i="1" dirty="0">
                <a:solidFill>
                  <a:srgbClr val="843C0C"/>
                </a:solidFill>
                <a:latin typeface="Times New Roman"/>
                <a:cs typeface="Times New Roman"/>
              </a:rPr>
              <a:t> need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 to</a:t>
            </a:r>
            <a:r>
              <a:rPr sz="3200" b="1" i="1" dirty="0">
                <a:solidFill>
                  <a:srgbClr val="843C0C"/>
                </a:solidFill>
                <a:latin typeface="Times New Roman"/>
                <a:cs typeface="Times New Roman"/>
              </a:rPr>
              <a:t> be </a:t>
            </a:r>
            <a:r>
              <a:rPr sz="3200" b="1" i="1" spc="-5" dirty="0">
                <a:solidFill>
                  <a:srgbClr val="843C0C"/>
                </a:solidFill>
                <a:latin typeface="Times New Roman"/>
                <a:cs typeface="Times New Roman"/>
              </a:rPr>
              <a:t>updated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7012" y="480059"/>
            <a:ext cx="11238230" cy="5897880"/>
            <a:chOff x="477012" y="480059"/>
            <a:chExt cx="11238230" cy="5897880"/>
          </a:xfrm>
        </p:grpSpPr>
        <p:sp>
          <p:nvSpPr>
            <p:cNvPr id="4" name="object 4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79"/>
                  </a:lnTo>
                  <a:lnTo>
                    <a:pt x="11237976" y="5897879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774" y="643467"/>
              <a:ext cx="10850451" cy="557106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86CAF0-781F-FDD6-91CC-D0F32C46BFC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ADF65-DA60-B31E-7E6C-F043AC5A40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36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CD863-62E5-9D86-80E4-DE3A6CF9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743200"/>
            <a:ext cx="7615238" cy="2062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77BEA1-099C-CD19-4E31-8AB393236B75}"/>
              </a:ext>
            </a:extLst>
          </p:cNvPr>
          <p:cNvSpPr txBox="1"/>
          <p:nvPr/>
        </p:nvSpPr>
        <p:spPr>
          <a:xfrm>
            <a:off x="1981200" y="1447800"/>
            <a:ext cx="7391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agent program for a simple reflex agent in the two-state vacuum environment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0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758B83-ACBA-49E6-68C2-2EE94C315D3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B50A7-6579-A8B6-E351-728EA178FC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37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40255-D660-6A6B-CCD7-EFE5809DC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514600"/>
            <a:ext cx="7015163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7317FB-0BDC-08F8-F2DD-CD45348B0E83}"/>
              </a:ext>
            </a:extLst>
          </p:cNvPr>
          <p:cNvSpPr txBox="1"/>
          <p:nvPr/>
        </p:nvSpPr>
        <p:spPr>
          <a:xfrm>
            <a:off x="1905000" y="1127629"/>
            <a:ext cx="6862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reflex agent. It acts according to a rule whose condition matches the current state, as defined by the percept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84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5904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5945" algn="l"/>
              </a:tabLst>
            </a:pPr>
            <a:r>
              <a:rPr sz="4400" dirty="0">
                <a:solidFill>
                  <a:srgbClr val="000000"/>
                </a:solidFill>
              </a:rPr>
              <a:t>Mod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l B</a:t>
            </a:r>
            <a:r>
              <a:rPr sz="4400" spc="-5" dirty="0">
                <a:solidFill>
                  <a:srgbClr val="000000"/>
                </a:solidFill>
              </a:rPr>
              <a:t>a</a:t>
            </a: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d	</a:t>
            </a:r>
            <a:r>
              <a:rPr sz="4400" spc="-5" dirty="0">
                <a:solidFill>
                  <a:srgbClr val="000000"/>
                </a:solidFill>
              </a:rPr>
              <a:t>ref</a:t>
            </a:r>
            <a:r>
              <a:rPr sz="4400" dirty="0">
                <a:solidFill>
                  <a:srgbClr val="000000"/>
                </a:solidFill>
              </a:rPr>
              <a:t>l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x</a:t>
            </a:r>
            <a:r>
              <a:rPr sz="4400" spc="-245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A</a:t>
            </a: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4400" spc="-5" dirty="0">
                <a:solidFill>
                  <a:srgbClr val="000000"/>
                </a:solidFill>
              </a:rPr>
              <a:t>e</a:t>
            </a:r>
            <a:r>
              <a:rPr sz="4400" dirty="0">
                <a:solidFill>
                  <a:srgbClr val="000000"/>
                </a:solidFill>
              </a:rPr>
              <a:t>nt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1891" rIns="0" bIns="0" rtlCol="0">
            <a:spAutoFit/>
          </a:bodyPr>
          <a:lstStyle/>
          <a:p>
            <a:pPr marL="241300" marR="5080" indent="-228600" algn="just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 </a:t>
            </a:r>
            <a:r>
              <a:rPr spc="-5" dirty="0"/>
              <a:t>most </a:t>
            </a:r>
            <a:r>
              <a:rPr spc="-10" dirty="0"/>
              <a:t>effective </a:t>
            </a:r>
            <a:r>
              <a:rPr spc="-5" dirty="0"/>
              <a:t>way to </a:t>
            </a:r>
            <a:r>
              <a:rPr b="1" i="1" dirty="0">
                <a:latin typeface="Times New Roman"/>
                <a:cs typeface="Times New Roman"/>
              </a:rPr>
              <a:t>handle </a:t>
            </a:r>
            <a:r>
              <a:rPr b="1" i="1" spc="-5" dirty="0">
                <a:latin typeface="Times New Roman"/>
                <a:cs typeface="Times New Roman"/>
              </a:rPr>
              <a:t>partial observability </a:t>
            </a:r>
            <a:r>
              <a:rPr spc="-5" dirty="0"/>
              <a:t>is </a:t>
            </a:r>
            <a:r>
              <a:rPr dirty="0"/>
              <a:t>for </a:t>
            </a:r>
            <a:r>
              <a:rPr spc="-5" dirty="0"/>
              <a:t>the agent </a:t>
            </a:r>
            <a:r>
              <a:rPr dirty="0"/>
              <a:t> </a:t>
            </a:r>
            <a:r>
              <a:rPr spc="-5" dirty="0"/>
              <a:t>to keep</a:t>
            </a:r>
            <a:r>
              <a:rPr dirty="0"/>
              <a:t> </a:t>
            </a:r>
            <a:r>
              <a:rPr spc="-5" dirty="0"/>
              <a:t>track</a:t>
            </a:r>
            <a:r>
              <a:rPr dirty="0"/>
              <a:t> of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part</a:t>
            </a:r>
            <a:r>
              <a:rPr spc="-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dirty="0"/>
              <a:t>world </a:t>
            </a:r>
            <a:r>
              <a:rPr spc="-5" dirty="0"/>
              <a:t>it </a:t>
            </a:r>
            <a:r>
              <a:rPr spc="-15" dirty="0"/>
              <a:t>can’t</a:t>
            </a:r>
            <a:r>
              <a:rPr spc="-10" dirty="0"/>
              <a:t> </a:t>
            </a:r>
            <a:r>
              <a:rPr spc="-5" dirty="0"/>
              <a:t>see</a:t>
            </a:r>
            <a:r>
              <a:rPr spc="-10" dirty="0"/>
              <a:t> </a:t>
            </a:r>
            <a:r>
              <a:rPr spc="-45" dirty="0"/>
              <a:t>now.</a:t>
            </a:r>
          </a:p>
          <a:p>
            <a:pPr marL="241300" marR="5080" indent="-228600" algn="just">
              <a:lnSpc>
                <a:spcPct val="90700"/>
              </a:lnSpc>
              <a:spcBef>
                <a:spcPts val="919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Agent should maintain some </a:t>
            </a:r>
            <a:r>
              <a:rPr dirty="0"/>
              <a:t>sort of </a:t>
            </a:r>
            <a:r>
              <a:rPr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internal state </a:t>
            </a:r>
            <a:r>
              <a:rPr spc="-5" dirty="0"/>
              <a:t>that depends </a:t>
            </a:r>
            <a:r>
              <a:rPr dirty="0"/>
              <a:t>on </a:t>
            </a:r>
            <a:r>
              <a:rPr spc="-5" dirty="0"/>
              <a:t>the </a:t>
            </a:r>
            <a:r>
              <a:rPr dirty="0"/>
              <a:t> </a:t>
            </a:r>
            <a:r>
              <a:rPr spc="-5" dirty="0"/>
              <a:t>percept history and thereby reflects at </a:t>
            </a:r>
            <a:r>
              <a:rPr spc="-10" dirty="0"/>
              <a:t>least </a:t>
            </a:r>
            <a:r>
              <a:rPr spc="-5" dirty="0"/>
              <a:t>some </a:t>
            </a:r>
            <a:r>
              <a:rPr dirty="0"/>
              <a:t>of </a:t>
            </a:r>
            <a:r>
              <a:rPr spc="-5" dirty="0"/>
              <a:t>the unobserved </a:t>
            </a:r>
            <a:r>
              <a:rPr dirty="0"/>
              <a:t> </a:t>
            </a:r>
            <a:r>
              <a:rPr spc="-10" dirty="0"/>
              <a:t>aspects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current state.</a:t>
            </a:r>
          </a:p>
          <a:p>
            <a:pPr marL="241300" indent="-228600" algn="just">
              <a:lnSpc>
                <a:spcPts val="313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</a:t>
            </a:r>
            <a:r>
              <a:rPr spc="30" dirty="0"/>
              <a:t> </a:t>
            </a:r>
            <a:r>
              <a:rPr spc="-5" dirty="0"/>
              <a:t>agent</a:t>
            </a:r>
            <a:r>
              <a:rPr spc="40" dirty="0"/>
              <a:t> </a:t>
            </a:r>
            <a:r>
              <a:rPr spc="-5" dirty="0"/>
              <a:t>has</a:t>
            </a:r>
            <a:r>
              <a:rPr spc="35" dirty="0"/>
              <a:t> </a:t>
            </a:r>
            <a:r>
              <a:rPr spc="-5" dirty="0"/>
              <a:t>to</a:t>
            </a:r>
            <a:r>
              <a:rPr spc="40" dirty="0"/>
              <a:t> </a:t>
            </a:r>
            <a:r>
              <a:rPr spc="-5" dirty="0"/>
              <a:t>keep</a:t>
            </a:r>
            <a:r>
              <a:rPr spc="40" dirty="0"/>
              <a:t> </a:t>
            </a:r>
            <a:r>
              <a:rPr spc="-5" dirty="0"/>
              <a:t>track</a:t>
            </a:r>
            <a:r>
              <a:rPr spc="35" dirty="0"/>
              <a:t> </a:t>
            </a:r>
            <a:r>
              <a:rPr dirty="0"/>
              <a:t>of</a:t>
            </a:r>
            <a:r>
              <a:rPr spc="45" dirty="0"/>
              <a:t> </a:t>
            </a:r>
            <a:r>
              <a:rPr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internal</a:t>
            </a:r>
            <a:r>
              <a:rPr b="1" i="1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state</a:t>
            </a:r>
            <a:r>
              <a:rPr b="1" i="1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which</a:t>
            </a:r>
            <a:r>
              <a:rPr spc="40" dirty="0"/>
              <a:t> </a:t>
            </a:r>
            <a:r>
              <a:rPr spc="-5" dirty="0"/>
              <a:t>is</a:t>
            </a:r>
            <a:r>
              <a:rPr spc="35" dirty="0"/>
              <a:t> </a:t>
            </a:r>
            <a:r>
              <a:rPr spc="-5" dirty="0"/>
              <a:t>adjusted</a:t>
            </a:r>
            <a:r>
              <a:rPr spc="40" dirty="0"/>
              <a:t> </a:t>
            </a:r>
            <a:r>
              <a:rPr dirty="0"/>
              <a:t>by</a:t>
            </a:r>
            <a:r>
              <a:rPr spc="40" dirty="0"/>
              <a:t> </a:t>
            </a:r>
            <a:r>
              <a:rPr spc="-10" dirty="0"/>
              <a:t>each</a:t>
            </a:r>
          </a:p>
          <a:p>
            <a:pPr marL="241300">
              <a:lnSpc>
                <a:spcPts val="4090"/>
              </a:lnSpc>
            </a:pPr>
            <a:r>
              <a:rPr sz="3600" b="1" i="1" spc="-5" dirty="0">
                <a:latin typeface="Times New Roman"/>
                <a:cs typeface="Times New Roman"/>
              </a:rPr>
              <a:t>percept</a:t>
            </a:r>
            <a:r>
              <a:rPr sz="3600" b="1" i="1" dirty="0">
                <a:latin typeface="Times New Roman"/>
                <a:cs typeface="Times New Roman"/>
              </a:rPr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that </a:t>
            </a:r>
            <a:r>
              <a:rPr sz="36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depends</a:t>
            </a:r>
            <a:r>
              <a:rPr sz="3600" b="1" i="1" spc="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/>
              <a:t>on </a:t>
            </a:r>
            <a:r>
              <a:rPr spc="-5" dirty="0"/>
              <a:t>the </a:t>
            </a:r>
            <a:r>
              <a:rPr sz="36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percept</a:t>
            </a:r>
            <a:r>
              <a:rPr sz="3600" b="1" i="1" spc="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history</a:t>
            </a:r>
            <a:r>
              <a:rPr spc="-5" dirty="0"/>
              <a:t>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633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Continue…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241300" marR="5080" indent="-228600" algn="just">
              <a:lnSpc>
                <a:spcPct val="809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 </a:t>
            </a:r>
            <a:r>
              <a:rPr sz="4000" b="1" i="1" dirty="0">
                <a:latin typeface="Times New Roman"/>
                <a:cs typeface="Times New Roman"/>
              </a:rPr>
              <a:t>current state </a:t>
            </a:r>
            <a:r>
              <a:rPr spc="-5" dirty="0"/>
              <a:t>is </a:t>
            </a:r>
            <a:r>
              <a:rPr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stored inside </a:t>
            </a:r>
            <a:r>
              <a:rPr spc="-5" dirty="0"/>
              <a:t>the agent which maintains </a:t>
            </a:r>
            <a:r>
              <a:rPr dirty="0"/>
              <a:t> </a:t>
            </a:r>
            <a:r>
              <a:rPr spc="-5" dirty="0"/>
              <a:t>some kind </a:t>
            </a:r>
            <a:r>
              <a:rPr dirty="0"/>
              <a:t>of </a:t>
            </a:r>
            <a:r>
              <a:rPr sz="36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structure describing </a:t>
            </a:r>
            <a:r>
              <a:rPr spc="-5" dirty="0"/>
              <a:t>the part </a:t>
            </a:r>
            <a:r>
              <a:rPr dirty="0"/>
              <a:t>of </a:t>
            </a:r>
            <a:r>
              <a:rPr spc="-5" dirty="0"/>
              <a:t>the </a:t>
            </a:r>
            <a:r>
              <a:rPr dirty="0"/>
              <a:t>world </a:t>
            </a:r>
            <a:r>
              <a:rPr spc="-5" dirty="0"/>
              <a:t>which </a:t>
            </a:r>
            <a:r>
              <a:rPr dirty="0"/>
              <a:t> </a:t>
            </a:r>
            <a:r>
              <a:rPr spc="-5" dirty="0"/>
              <a:t>cannot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spc="-5" dirty="0"/>
              <a:t>seen.</a:t>
            </a:r>
            <a:endParaRPr sz="3600">
              <a:latin typeface="Times New Roman"/>
              <a:cs typeface="Times New Roman"/>
            </a:endParaRPr>
          </a:p>
          <a:p>
            <a:pPr marL="241300" indent="-228600">
              <a:lnSpc>
                <a:spcPts val="3229"/>
              </a:lnSpc>
              <a:spcBef>
                <a:spcPts val="335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Updating</a:t>
            </a:r>
            <a:r>
              <a:rPr dirty="0"/>
              <a:t> </a:t>
            </a:r>
            <a:r>
              <a:rPr spc="-5" dirty="0"/>
              <a:t>the state requires</a:t>
            </a:r>
            <a:r>
              <a:rPr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information</a:t>
            </a:r>
            <a:r>
              <a:rPr dirty="0"/>
              <a:t> </a:t>
            </a:r>
            <a:r>
              <a:rPr spc="-5" dirty="0"/>
              <a:t>about</a:t>
            </a:r>
          </a:p>
          <a:p>
            <a:pPr marL="698500" lvl="1" indent="-228600">
              <a:lnSpc>
                <a:spcPts val="3535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How </a:t>
            </a:r>
            <a:r>
              <a:rPr sz="2400" spc="-5" dirty="0">
                <a:latin typeface="Times New Roman"/>
                <a:cs typeface="Times New Roman"/>
              </a:rPr>
              <a:t>the world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evolves</a:t>
            </a:r>
            <a:r>
              <a:rPr sz="3200" b="1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independently</a:t>
            </a:r>
            <a:r>
              <a:rPr sz="3200" b="1" i="1" spc="-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5" dirty="0">
                <a:latin typeface="Times New Roman"/>
                <a:cs typeface="Times New Roman"/>
              </a:rPr>
              <a:t> 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agent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4145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-5" dirty="0">
                <a:latin typeface="Times New Roman"/>
                <a:cs typeface="Times New Roman"/>
              </a:rPr>
              <a:t> the </a:t>
            </a:r>
            <a:r>
              <a:rPr sz="2400" spc="-25" dirty="0">
                <a:latin typeface="Times New Roman"/>
                <a:cs typeface="Times New Roman"/>
              </a:rPr>
              <a:t>agent’s</a:t>
            </a:r>
            <a:r>
              <a:rPr sz="2400" dirty="0">
                <a:latin typeface="Times New Roman"/>
                <a:cs typeface="Times New Roman"/>
              </a:rPr>
              <a:t> own</a:t>
            </a:r>
            <a:r>
              <a:rPr sz="2400" spc="-5" dirty="0">
                <a:latin typeface="Times New Roman"/>
                <a:cs typeface="Times New Roman"/>
              </a:rPr>
              <a:t> actions </a:t>
            </a:r>
            <a:r>
              <a:rPr sz="3600" b="1" i="1" spc="-15" dirty="0">
                <a:solidFill>
                  <a:srgbClr val="002060"/>
                </a:solidFill>
                <a:latin typeface="Times New Roman"/>
                <a:cs typeface="Times New Roman"/>
              </a:rPr>
              <a:t>affect</a:t>
            </a:r>
            <a:r>
              <a:rPr sz="3600" b="1" i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sz="3600" b="1" i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world</a:t>
            </a:r>
            <a:endParaRPr sz="3600">
              <a:latin typeface="Times New Roman"/>
              <a:cs typeface="Times New Roman"/>
            </a:endParaRPr>
          </a:p>
          <a:p>
            <a:pPr marL="241300" marR="5715" indent="-241300" algn="r">
              <a:lnSpc>
                <a:spcPts val="3470"/>
              </a:lnSpc>
              <a:spcBef>
                <a:spcPts val="185"/>
              </a:spcBef>
              <a:buFont typeface="Arial MT"/>
              <a:buChar char="•"/>
              <a:tabLst>
                <a:tab pos="241300" algn="l"/>
                <a:tab pos="2812415" algn="l"/>
              </a:tabLst>
            </a:pPr>
            <a:r>
              <a:rPr sz="2400" spc="-5" dirty="0"/>
              <a:t>This</a:t>
            </a:r>
            <a:r>
              <a:rPr sz="2400" spc="235" dirty="0"/>
              <a:t> </a:t>
            </a:r>
            <a:r>
              <a:rPr sz="3200" b="1" i="1" spc="-5" dirty="0">
                <a:latin typeface="Times New Roman"/>
                <a:cs typeface="Times New Roman"/>
              </a:rPr>
              <a:t>knowledge	</a:t>
            </a:r>
            <a:r>
              <a:rPr sz="2400" spc="-5" dirty="0"/>
              <a:t>about</a:t>
            </a:r>
            <a:r>
              <a:rPr sz="2400" spc="210" dirty="0"/>
              <a:t> </a:t>
            </a:r>
            <a:r>
              <a:rPr sz="2400" dirty="0"/>
              <a:t>“</a:t>
            </a:r>
            <a:r>
              <a:rPr b="1" i="1" dirty="0">
                <a:solidFill>
                  <a:srgbClr val="1F4E79"/>
                </a:solidFill>
                <a:latin typeface="Times New Roman"/>
                <a:cs typeface="Times New Roman"/>
              </a:rPr>
              <a:t>how</a:t>
            </a:r>
            <a:r>
              <a:rPr b="1" i="1" spc="30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b="1" i="1" dirty="0">
                <a:solidFill>
                  <a:srgbClr val="1F4E79"/>
                </a:solidFill>
                <a:latin typeface="Times New Roman"/>
                <a:cs typeface="Times New Roman"/>
              </a:rPr>
              <a:t>the</a:t>
            </a:r>
            <a:r>
              <a:rPr b="1" i="1" spc="30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b="1" i="1" spc="-5" dirty="0">
                <a:solidFill>
                  <a:srgbClr val="1F4E79"/>
                </a:solidFill>
                <a:latin typeface="Times New Roman"/>
                <a:cs typeface="Times New Roman"/>
              </a:rPr>
              <a:t>world</a:t>
            </a:r>
            <a:r>
              <a:rPr b="1" i="1" spc="31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b="1" i="1" spc="-5" dirty="0">
                <a:solidFill>
                  <a:srgbClr val="1F4E79"/>
                </a:solidFill>
                <a:latin typeface="Times New Roman"/>
                <a:cs typeface="Times New Roman"/>
              </a:rPr>
              <a:t>works</a:t>
            </a:r>
            <a:r>
              <a:rPr sz="2400" spc="-5" dirty="0"/>
              <a:t>”—whether</a:t>
            </a:r>
            <a:r>
              <a:rPr sz="2400" spc="215" dirty="0"/>
              <a:t> </a:t>
            </a:r>
            <a:r>
              <a:rPr sz="2400" spc="-5" dirty="0"/>
              <a:t>implemented</a:t>
            </a:r>
            <a:r>
              <a:rPr sz="2400" spc="210" dirty="0"/>
              <a:t> </a:t>
            </a:r>
            <a:r>
              <a:rPr sz="2400" spc="-5" dirty="0"/>
              <a:t>in</a:t>
            </a:r>
            <a:endParaRPr sz="2400">
              <a:latin typeface="Times New Roman"/>
              <a:cs typeface="Times New Roman"/>
            </a:endParaRPr>
          </a:p>
          <a:p>
            <a:pPr marR="6350" algn="r">
              <a:lnSpc>
                <a:spcPts val="2850"/>
              </a:lnSpc>
              <a:tabLst>
                <a:tab pos="1247140" algn="l"/>
                <a:tab pos="2809875" algn="l"/>
                <a:tab pos="4216400" algn="l"/>
                <a:tab pos="6584950" algn="l"/>
                <a:tab pos="8260715" algn="l"/>
              </a:tabLst>
            </a:pP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simple	Boolean	circuits	</a:t>
            </a:r>
            <a:r>
              <a:rPr sz="2400" dirty="0"/>
              <a:t>or</a:t>
            </a:r>
            <a:r>
              <a:rPr sz="2400" spc="285" dirty="0"/>
              <a:t> </a:t>
            </a:r>
            <a:r>
              <a:rPr sz="2400" spc="-5" dirty="0"/>
              <a:t>in</a:t>
            </a:r>
            <a:r>
              <a:rPr sz="2400" spc="290" dirty="0"/>
              <a:t> </a:t>
            </a:r>
            <a:r>
              <a:rPr sz="3200" b="1" i="1" spc="-5" dirty="0">
                <a:solidFill>
                  <a:srgbClr val="181717"/>
                </a:solidFill>
                <a:latin typeface="Times New Roman"/>
                <a:cs typeface="Times New Roman"/>
              </a:rPr>
              <a:t>complete	scientific	theories</a:t>
            </a:r>
            <a:r>
              <a:rPr sz="2400" spc="-5" dirty="0"/>
              <a:t>—is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ts val="5140"/>
              </a:lnSpc>
            </a:pPr>
            <a:r>
              <a:rPr sz="2400" spc="-10" dirty="0"/>
              <a:t>called</a:t>
            </a:r>
            <a:r>
              <a:rPr sz="2400" spc="-5" dirty="0"/>
              <a:t> </a:t>
            </a:r>
            <a:r>
              <a:rPr sz="2400" dirty="0"/>
              <a:t>a</a:t>
            </a:r>
            <a:r>
              <a:rPr sz="2400" spc="-10" dirty="0"/>
              <a:t> </a:t>
            </a:r>
            <a:r>
              <a:rPr sz="4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model </a:t>
            </a:r>
            <a:r>
              <a:rPr sz="2400" dirty="0"/>
              <a:t>of</a:t>
            </a:r>
            <a:r>
              <a:rPr sz="2400" spc="-5" dirty="0"/>
              <a:t> the</a:t>
            </a:r>
            <a:r>
              <a:rPr sz="2400" spc="-10" dirty="0"/>
              <a:t> </a:t>
            </a:r>
            <a:r>
              <a:rPr sz="2400" spc="-5" dirty="0"/>
              <a:t>world.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5200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Introduction</a:t>
            </a:r>
            <a:r>
              <a:rPr sz="4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4400" b="1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Agent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2252" y="3718695"/>
            <a:ext cx="4589490" cy="21240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8" y="2081276"/>
            <a:ext cx="22313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5955" algn="l"/>
              </a:tabLst>
            </a:pPr>
            <a:r>
              <a:rPr sz="2400" dirty="0">
                <a:latin typeface="Times New Roman"/>
                <a:cs typeface="Times New Roman"/>
              </a:rPr>
              <a:t>An	</a:t>
            </a:r>
            <a:r>
              <a:rPr sz="5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age</a:t>
            </a:r>
            <a:r>
              <a:rPr sz="5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5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16938" y="2905251"/>
            <a:ext cx="10577830" cy="310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61940" algn="l"/>
              </a:tabLst>
            </a:pPr>
            <a:r>
              <a:rPr sz="3600" b="1" i="1" spc="-5" dirty="0">
                <a:latin typeface="Times New Roman"/>
                <a:cs typeface="Times New Roman"/>
              </a:rPr>
              <a:t>environment</a:t>
            </a:r>
            <a:r>
              <a:rPr sz="3600" b="1" i="1" spc="4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through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4000" b="1" i="1" dirty="0">
                <a:solidFill>
                  <a:srgbClr val="002060"/>
                </a:solidFill>
                <a:latin typeface="Times New Roman"/>
                <a:cs typeface="Times New Roman"/>
              </a:rPr>
              <a:t>sensors	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acting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upon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through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latin typeface="Times New Roman"/>
                <a:cs typeface="Times New Roman"/>
              </a:rPr>
              <a:t>actuators.</a:t>
            </a:r>
            <a:endParaRPr sz="2400" dirty="0">
              <a:latin typeface="Times New Roman"/>
              <a:cs typeface="Times New Roman"/>
            </a:endParaRPr>
          </a:p>
          <a:p>
            <a:pPr marL="711200" indent="-229235">
              <a:lnSpc>
                <a:spcPct val="100000"/>
              </a:lnSpc>
              <a:spcBef>
                <a:spcPts val="1655"/>
              </a:spcBef>
              <a:buFont typeface="Arial MT"/>
              <a:buChar char="•"/>
              <a:tabLst>
                <a:tab pos="711835" algn="l"/>
              </a:tabLst>
            </a:pPr>
            <a:r>
              <a:rPr sz="2400" spc="-5" dirty="0">
                <a:latin typeface="Times New Roman"/>
                <a:cs typeface="Times New Roman"/>
              </a:rPr>
              <a:t>Operates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 environment</a:t>
            </a:r>
            <a:endParaRPr sz="2400" dirty="0">
              <a:latin typeface="Times New Roman"/>
              <a:cs typeface="Times New Roman"/>
            </a:endParaRPr>
          </a:p>
          <a:p>
            <a:pPr marL="711200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711835" algn="l"/>
              </a:tabLst>
            </a:pPr>
            <a:r>
              <a:rPr sz="2400" spc="-5" dirty="0">
                <a:latin typeface="Times New Roman"/>
                <a:cs typeface="Times New Roman"/>
              </a:rPr>
              <a:t>Perceive its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through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sensors</a:t>
            </a:r>
            <a:endParaRPr sz="2400" dirty="0">
              <a:latin typeface="Times New Roman"/>
              <a:cs typeface="Times New Roman"/>
            </a:endParaRPr>
          </a:p>
          <a:p>
            <a:pPr marL="711200" marR="4171315" indent="-228600">
              <a:lnSpc>
                <a:spcPts val="2620"/>
              </a:lnSpc>
              <a:spcBef>
                <a:spcPts val="525"/>
              </a:spcBef>
              <a:buFont typeface="Arial MT"/>
              <a:buChar char="•"/>
              <a:tabLst>
                <a:tab pos="711835" algn="l"/>
              </a:tabLst>
            </a:pPr>
            <a:r>
              <a:rPr sz="2400" spc="-5" dirty="0">
                <a:latin typeface="Times New Roman"/>
                <a:cs typeface="Times New Roman"/>
              </a:rPr>
              <a:t>Acts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upon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its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through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actuators/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effectors</a:t>
            </a:r>
            <a:endParaRPr sz="2400" dirty="0">
              <a:latin typeface="Times New Roman"/>
              <a:cs typeface="Times New Roman"/>
            </a:endParaRPr>
          </a:p>
          <a:p>
            <a:pPr marL="711200" indent="-229235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711835" algn="l"/>
              </a:tabLst>
            </a:pPr>
            <a:r>
              <a:rPr sz="2400" spc="-5" dirty="0">
                <a:latin typeface="Times New Roman"/>
                <a:cs typeface="Times New Roman"/>
              </a:rPr>
              <a:t>Has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Goals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4721" y="2309876"/>
            <a:ext cx="7999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775" algn="l"/>
                <a:tab pos="1821814" algn="l"/>
                <a:tab pos="2547620" algn="l"/>
                <a:tab pos="3240405" algn="l"/>
                <a:tab pos="3798570" algn="l"/>
                <a:tab pos="4948555" algn="l"/>
                <a:tab pos="5473065" algn="l"/>
                <a:tab pos="7699375" algn="l"/>
              </a:tabLst>
            </a:pP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	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ny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	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	</a:t>
            </a:r>
            <a:r>
              <a:rPr sz="2400" spc="-5" dirty="0">
                <a:latin typeface="Times New Roman"/>
                <a:cs typeface="Times New Roman"/>
              </a:rPr>
              <a:t>ca</a:t>
            </a:r>
            <a:r>
              <a:rPr sz="2400" dirty="0">
                <a:latin typeface="Times New Roman"/>
                <a:cs typeface="Times New Roman"/>
              </a:rPr>
              <a:t>n	be	v</a:t>
            </a:r>
            <a:r>
              <a:rPr sz="2400" spc="-5" dirty="0">
                <a:latin typeface="Times New Roman"/>
                <a:cs typeface="Times New Roman"/>
              </a:rPr>
              <a:t>ie</a:t>
            </a:r>
            <a:r>
              <a:rPr sz="2400" dirty="0">
                <a:latin typeface="Times New Roman"/>
                <a:cs typeface="Times New Roman"/>
              </a:rPr>
              <a:t>w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	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	</a:t>
            </a:r>
            <a:r>
              <a:rPr sz="3600" b="1" i="1" dirty="0">
                <a:solidFill>
                  <a:srgbClr val="7030A0"/>
                </a:solidFill>
                <a:latin typeface="Times New Roman"/>
                <a:cs typeface="Times New Roman"/>
              </a:rPr>
              <a:t>pe</a:t>
            </a:r>
            <a:r>
              <a:rPr sz="36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r</a:t>
            </a:r>
            <a:r>
              <a:rPr sz="3600" b="1" i="1" dirty="0">
                <a:solidFill>
                  <a:srgbClr val="7030A0"/>
                </a:solidFill>
                <a:latin typeface="Times New Roman"/>
                <a:cs typeface="Times New Roman"/>
              </a:rPr>
              <a:t>ce</a:t>
            </a:r>
            <a:r>
              <a:rPr sz="36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i</a:t>
            </a:r>
            <a:r>
              <a:rPr sz="3600" b="1" i="1" dirty="0">
                <a:solidFill>
                  <a:srgbClr val="7030A0"/>
                </a:solidFill>
                <a:latin typeface="Times New Roman"/>
                <a:cs typeface="Times New Roman"/>
              </a:rPr>
              <a:t>v</a:t>
            </a:r>
            <a:r>
              <a:rPr sz="36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in</a:t>
            </a:r>
            <a:r>
              <a:rPr sz="3600" b="1" i="1" dirty="0">
                <a:solidFill>
                  <a:srgbClr val="7030A0"/>
                </a:solidFill>
                <a:latin typeface="Times New Roman"/>
                <a:cs typeface="Times New Roman"/>
              </a:rPr>
              <a:t>g	</a:t>
            </a:r>
            <a:r>
              <a:rPr sz="2400" spc="-5" dirty="0">
                <a:latin typeface="Times New Roman"/>
                <a:cs typeface="Times New Roman"/>
              </a:rPr>
              <a:t>its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64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7012" y="480059"/>
            <a:ext cx="11238230" cy="5897880"/>
            <a:chOff x="477012" y="480059"/>
            <a:chExt cx="11238230" cy="5897880"/>
          </a:xfrm>
        </p:grpSpPr>
        <p:sp>
          <p:nvSpPr>
            <p:cNvPr id="4" name="object 4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79"/>
                  </a:lnTo>
                  <a:lnTo>
                    <a:pt x="11237976" y="5897879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519" y="643467"/>
              <a:ext cx="8842961" cy="557106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8D1D2-827D-1E9C-845B-F06F623A510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B9ACB-3BC4-875B-A07B-A12D0E6F6E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41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08D22-1E3C-E3DC-0A81-BA9179363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2143124"/>
            <a:ext cx="7943850" cy="3038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17A10B-0FF5-2885-6671-7281C6ADCA87}"/>
              </a:ext>
            </a:extLst>
          </p:cNvPr>
          <p:cNvSpPr txBox="1"/>
          <p:nvPr/>
        </p:nvSpPr>
        <p:spPr>
          <a:xfrm>
            <a:off x="2003646" y="818771"/>
            <a:ext cx="70641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model-based reflex agent. It keeps track of the current state of the world, using an internal model. It then chooses an action in the same way as the reflex agent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588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42799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Goal</a:t>
            </a:r>
            <a:r>
              <a:rPr sz="4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Based</a:t>
            </a:r>
            <a:r>
              <a:rPr sz="4400" b="1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Agent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604" rIns="0" bIns="0" rtlCol="0">
            <a:spAutoFit/>
          </a:bodyPr>
          <a:lstStyle/>
          <a:p>
            <a:pPr marL="241300" marR="193675" indent="-228600" algn="just">
              <a:lnSpc>
                <a:spcPts val="48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40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Knowing </a:t>
            </a:r>
            <a:r>
              <a:rPr sz="4000" b="1" i="1" dirty="0">
                <a:solidFill>
                  <a:srgbClr val="C00000"/>
                </a:solidFill>
                <a:latin typeface="Times New Roman"/>
                <a:cs typeface="Times New Roman"/>
              </a:rPr>
              <a:t>something </a:t>
            </a:r>
            <a:r>
              <a:rPr spc="-5" dirty="0"/>
              <a:t>about </a:t>
            </a:r>
            <a:r>
              <a:rPr sz="4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4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current </a:t>
            </a:r>
            <a:r>
              <a:rPr sz="4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state </a:t>
            </a:r>
            <a:r>
              <a:rPr dirty="0"/>
              <a:t>of </a:t>
            </a:r>
            <a:r>
              <a:rPr spc="-5" dirty="0"/>
              <a:t>the </a:t>
            </a:r>
            <a:r>
              <a:rPr spc="-685" dirty="0"/>
              <a:t> </a:t>
            </a:r>
            <a:r>
              <a:rPr spc="-5" dirty="0"/>
              <a:t>environment is </a:t>
            </a:r>
            <a:r>
              <a:rPr sz="4400" b="1" i="1" dirty="0">
                <a:latin typeface="Times New Roman"/>
                <a:cs typeface="Times New Roman"/>
              </a:rPr>
              <a:t>not</a:t>
            </a:r>
            <a:r>
              <a:rPr sz="4400" b="1" i="1" spc="-400" dirty="0">
                <a:latin typeface="Times New Roman"/>
                <a:cs typeface="Times New Roman"/>
              </a:rPr>
              <a:t> </a:t>
            </a:r>
            <a:r>
              <a:rPr spc="-5" dirty="0"/>
              <a:t>always enough</a:t>
            </a:r>
            <a:r>
              <a:rPr dirty="0"/>
              <a:t> </a:t>
            </a:r>
            <a:r>
              <a:rPr spc="-5" dirty="0"/>
              <a:t>to </a:t>
            </a:r>
            <a:r>
              <a:rPr sz="44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decide </a:t>
            </a:r>
            <a:r>
              <a:rPr spc="-5" dirty="0"/>
              <a:t>what to</a:t>
            </a:r>
            <a:r>
              <a:rPr dirty="0"/>
              <a:t> do.</a:t>
            </a:r>
            <a:endParaRPr sz="4400">
              <a:latin typeface="Times New Roman"/>
              <a:cs typeface="Times New Roman"/>
            </a:endParaRPr>
          </a:p>
          <a:p>
            <a:pPr marL="241300" marR="5715" indent="-228600" algn="just">
              <a:lnSpc>
                <a:spcPts val="300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For </a:t>
            </a:r>
            <a:r>
              <a:rPr spc="-5" dirty="0"/>
              <a:t>example, at </a:t>
            </a:r>
            <a:r>
              <a:rPr dirty="0"/>
              <a:t>a </a:t>
            </a:r>
            <a:r>
              <a:rPr spc="-5" dirty="0"/>
              <a:t>road junction, the taxi </a:t>
            </a:r>
            <a:r>
              <a:rPr spc="-10" dirty="0"/>
              <a:t>can </a:t>
            </a:r>
            <a:r>
              <a:rPr dirty="0"/>
              <a:t>turn </a:t>
            </a:r>
            <a:r>
              <a:rPr spc="-5" dirty="0"/>
              <a:t>left, </a:t>
            </a:r>
            <a:r>
              <a:rPr dirty="0"/>
              <a:t>turn </a:t>
            </a:r>
            <a:r>
              <a:rPr spc="-5" dirty="0"/>
              <a:t>right, </a:t>
            </a:r>
            <a:r>
              <a:rPr dirty="0"/>
              <a:t>or go </a:t>
            </a:r>
            <a:r>
              <a:rPr spc="5" dirty="0"/>
              <a:t> </a:t>
            </a:r>
            <a:r>
              <a:rPr spc="-5" dirty="0"/>
              <a:t>straight </a:t>
            </a:r>
            <a:r>
              <a:rPr dirty="0"/>
              <a:t>on. The </a:t>
            </a:r>
            <a:r>
              <a:rPr spc="-5" dirty="0"/>
              <a:t>correct decision depends </a:t>
            </a:r>
            <a:r>
              <a:rPr dirty="0"/>
              <a:t>on </a:t>
            </a:r>
            <a:r>
              <a:rPr spc="-5" dirty="0"/>
              <a:t>where the taxi is trying to </a:t>
            </a:r>
            <a:r>
              <a:rPr dirty="0"/>
              <a:t> </a:t>
            </a:r>
            <a:r>
              <a:rPr spc="-5" dirty="0"/>
              <a:t>get</a:t>
            </a:r>
            <a:r>
              <a:rPr spc="-10" dirty="0"/>
              <a:t> </a:t>
            </a:r>
            <a:r>
              <a:rPr spc="-5" dirty="0"/>
              <a:t>to.</a:t>
            </a:r>
          </a:p>
          <a:p>
            <a:pPr marL="241300" marR="5080" indent="-228600" algn="just">
              <a:lnSpc>
                <a:spcPct val="91100"/>
              </a:lnSpc>
              <a:spcBef>
                <a:spcPts val="88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In </a:t>
            </a:r>
            <a:r>
              <a:rPr spc="-5" dirty="0"/>
              <a:t>other </a:t>
            </a:r>
            <a:r>
              <a:rPr dirty="0"/>
              <a:t>words, </a:t>
            </a:r>
            <a:r>
              <a:rPr spc="-5" dirty="0"/>
              <a:t>as well as </a:t>
            </a:r>
            <a:r>
              <a:rPr dirty="0"/>
              <a:t>a </a:t>
            </a:r>
            <a:r>
              <a:rPr spc="-5" dirty="0"/>
              <a:t>current state description, the agent needs </a:t>
            </a:r>
            <a:r>
              <a:rPr dirty="0"/>
              <a:t> </a:t>
            </a:r>
            <a:r>
              <a:rPr spc="-5" dirty="0"/>
              <a:t>some </a:t>
            </a:r>
            <a:r>
              <a:rPr dirty="0"/>
              <a:t>sort of </a:t>
            </a:r>
            <a:r>
              <a:rPr sz="4800" b="1" i="1" dirty="0">
                <a:solidFill>
                  <a:srgbClr val="7030A0"/>
                </a:solidFill>
                <a:latin typeface="Times New Roman"/>
                <a:cs typeface="Times New Roman"/>
              </a:rPr>
              <a:t>goal </a:t>
            </a:r>
            <a:r>
              <a:rPr spc="-5" dirty="0"/>
              <a:t>information that describes situations that are </a:t>
            </a:r>
            <a:r>
              <a:rPr dirty="0"/>
              <a:t> </a:t>
            </a:r>
            <a:r>
              <a:rPr spc="-5" dirty="0"/>
              <a:t>desirable.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633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Continue…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8364" rIns="0" bIns="0" rtlCol="0">
            <a:spAutoFit/>
          </a:bodyPr>
          <a:lstStyle/>
          <a:p>
            <a:pPr marL="241300" marR="5080" indent="-228600">
              <a:lnSpc>
                <a:spcPct val="91600"/>
              </a:lnSpc>
              <a:spcBef>
                <a:spcPts val="54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</a:t>
            </a:r>
            <a:r>
              <a:rPr spc="-5" dirty="0"/>
              <a:t> agent </a:t>
            </a:r>
            <a:r>
              <a:rPr dirty="0"/>
              <a:t>program</a:t>
            </a:r>
            <a:r>
              <a:rPr spc="-5" dirty="0"/>
              <a:t> </a:t>
            </a:r>
            <a:r>
              <a:rPr spc="-10" dirty="0"/>
              <a:t>can</a:t>
            </a:r>
            <a:r>
              <a:rPr dirty="0"/>
              <a:t> </a:t>
            </a:r>
            <a:r>
              <a:rPr sz="4000" b="1" i="1" spc="-5" dirty="0">
                <a:latin typeface="Times New Roman"/>
                <a:cs typeface="Times New Roman"/>
              </a:rPr>
              <a:t>combine</a:t>
            </a:r>
            <a:r>
              <a:rPr sz="4000" b="1" i="1" spc="305" dirty="0">
                <a:latin typeface="Times New Roman"/>
                <a:cs typeface="Times New Roman"/>
              </a:rPr>
              <a:t> </a:t>
            </a:r>
            <a:r>
              <a:rPr spc="-5" dirty="0"/>
              <a:t>this</a:t>
            </a:r>
            <a:r>
              <a:rPr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z="44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model</a:t>
            </a:r>
            <a:r>
              <a:rPr sz="4400" b="1" i="1" spc="40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choose </a:t>
            </a:r>
            <a:r>
              <a:rPr spc="-685" dirty="0"/>
              <a:t> </a:t>
            </a:r>
            <a:r>
              <a:rPr spc="-5" dirty="0"/>
              <a:t>actions</a:t>
            </a:r>
            <a:r>
              <a:rPr spc="-10" dirty="0"/>
              <a:t> </a:t>
            </a:r>
            <a:r>
              <a:rPr spc="-5" dirty="0"/>
              <a:t>that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achieve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goal.</a:t>
            </a:r>
            <a:endParaRPr sz="3600">
              <a:latin typeface="Times New Roman"/>
              <a:cs typeface="Times New Roman"/>
            </a:endParaRPr>
          </a:p>
          <a:p>
            <a:pPr marL="241300" marR="5715" indent="-228600">
              <a:lnSpc>
                <a:spcPct val="87800"/>
              </a:lnSpc>
              <a:spcBef>
                <a:spcPts val="109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</a:t>
            </a:r>
            <a:r>
              <a:rPr spc="55" dirty="0"/>
              <a:t> </a:t>
            </a:r>
            <a:r>
              <a:rPr spc="-5" dirty="0"/>
              <a:t>knowledge</a:t>
            </a:r>
            <a:r>
              <a:rPr spc="55" dirty="0"/>
              <a:t> </a:t>
            </a:r>
            <a:r>
              <a:rPr spc="-5" dirty="0"/>
              <a:t>that</a:t>
            </a:r>
            <a:r>
              <a:rPr spc="60" dirty="0"/>
              <a:t> </a:t>
            </a:r>
            <a:r>
              <a:rPr spc="-5" dirty="0"/>
              <a:t>supports</a:t>
            </a:r>
            <a:r>
              <a:rPr spc="65" dirty="0"/>
              <a:t> </a:t>
            </a:r>
            <a:r>
              <a:rPr spc="-5" dirty="0"/>
              <a:t>its</a:t>
            </a:r>
            <a:r>
              <a:rPr spc="60" dirty="0"/>
              <a:t> </a:t>
            </a:r>
            <a:r>
              <a:rPr spc="-5" dirty="0"/>
              <a:t>decisions</a:t>
            </a:r>
            <a:r>
              <a:rPr spc="60" dirty="0"/>
              <a:t> </a:t>
            </a:r>
            <a:r>
              <a:rPr spc="-5" dirty="0"/>
              <a:t>is</a:t>
            </a:r>
            <a:r>
              <a:rPr spc="65" dirty="0"/>
              <a:t> </a:t>
            </a:r>
            <a:r>
              <a:rPr spc="-5" dirty="0"/>
              <a:t>represented</a:t>
            </a:r>
            <a:r>
              <a:rPr spc="60" dirty="0"/>
              <a:t> </a:t>
            </a:r>
            <a:r>
              <a:rPr spc="-5" dirty="0"/>
              <a:t>explicitly</a:t>
            </a:r>
            <a:r>
              <a:rPr spc="60" dirty="0"/>
              <a:t> </a:t>
            </a:r>
            <a:r>
              <a:rPr spc="-5" dirty="0"/>
              <a:t>and </a:t>
            </a:r>
            <a:r>
              <a:rPr spc="-685" dirty="0"/>
              <a:t> </a:t>
            </a:r>
            <a:r>
              <a:rPr spc="-10" dirty="0"/>
              <a:t>can </a:t>
            </a:r>
            <a:r>
              <a:rPr dirty="0"/>
              <a:t>be</a:t>
            </a:r>
            <a:r>
              <a:rPr spc="-10" dirty="0"/>
              <a:t> </a:t>
            </a:r>
            <a:r>
              <a:rPr sz="4800" b="1" i="1" spc="-5" dirty="0">
                <a:latin typeface="Times New Roman"/>
                <a:cs typeface="Times New Roman"/>
              </a:rPr>
              <a:t>modified</a:t>
            </a:r>
            <a:r>
              <a:rPr spc="-5" dirty="0"/>
              <a:t>,</a:t>
            </a:r>
            <a:r>
              <a:rPr dirty="0"/>
              <a:t> </a:t>
            </a:r>
            <a:r>
              <a:rPr spc="-5" dirty="0"/>
              <a:t>which</a:t>
            </a:r>
            <a:r>
              <a:rPr dirty="0"/>
              <a:t> </a:t>
            </a:r>
            <a:r>
              <a:rPr spc="-5" dirty="0"/>
              <a:t>makes these agents</a:t>
            </a:r>
            <a:r>
              <a:rPr spc="-10" dirty="0"/>
              <a:t> </a:t>
            </a:r>
            <a:r>
              <a:rPr dirty="0"/>
              <a:t>more</a:t>
            </a:r>
            <a:r>
              <a:rPr spc="-10" dirty="0"/>
              <a:t> </a:t>
            </a:r>
            <a:r>
              <a:rPr spc="-5" dirty="0"/>
              <a:t>flexible.</a:t>
            </a:r>
            <a:endParaRPr sz="48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1150620" algn="l"/>
                <a:tab pos="2355215" algn="l"/>
                <a:tab pos="3540760" algn="l"/>
                <a:tab pos="4625975" algn="l"/>
                <a:tab pos="5318125" algn="l"/>
                <a:tab pos="6828790" algn="l"/>
                <a:tab pos="7560309" algn="l"/>
                <a:tab pos="8350884" algn="l"/>
                <a:tab pos="9337675" algn="l"/>
              </a:tabLst>
            </a:pPr>
            <a:r>
              <a:rPr dirty="0"/>
              <a:t>Th</a:t>
            </a:r>
            <a:r>
              <a:rPr spc="-10" dirty="0"/>
              <a:t>e</a:t>
            </a:r>
            <a:r>
              <a:rPr dirty="0"/>
              <a:t>y	u</a:t>
            </a:r>
            <a:r>
              <a:rPr spc="-5" dirty="0"/>
              <a:t>s</a:t>
            </a:r>
            <a:r>
              <a:rPr dirty="0"/>
              <a:t>u</a:t>
            </a:r>
            <a:r>
              <a:rPr spc="-10" dirty="0"/>
              <a:t>a</a:t>
            </a:r>
            <a:r>
              <a:rPr spc="-5" dirty="0"/>
              <a:t>ll</a:t>
            </a:r>
            <a:r>
              <a:rPr dirty="0"/>
              <a:t>y	</a:t>
            </a:r>
            <a:r>
              <a:rPr spc="5" dirty="0"/>
              <a:t>r</a:t>
            </a:r>
            <a:r>
              <a:rPr spc="-10" dirty="0"/>
              <a:t>e</a:t>
            </a:r>
            <a:r>
              <a:rPr dirty="0"/>
              <a:t>qu</a:t>
            </a:r>
            <a:r>
              <a:rPr spc="-5" dirty="0"/>
              <a:t>i</a:t>
            </a:r>
            <a:r>
              <a:rPr spc="5" dirty="0"/>
              <a:t>r</a:t>
            </a:r>
            <a:r>
              <a:rPr dirty="0"/>
              <a:t>e	</a:t>
            </a:r>
            <a:r>
              <a:rPr spc="-5" dirty="0"/>
              <a:t>sea</a:t>
            </a:r>
            <a:r>
              <a:rPr dirty="0"/>
              <a:t>r</a:t>
            </a:r>
            <a:r>
              <a:rPr spc="-5" dirty="0"/>
              <a:t>c</a:t>
            </a:r>
            <a:r>
              <a:rPr dirty="0"/>
              <a:t>h	</a:t>
            </a:r>
            <a:r>
              <a:rPr spc="-10" dirty="0"/>
              <a:t>a</a:t>
            </a:r>
            <a:r>
              <a:rPr dirty="0"/>
              <a:t>nd	p</a:t>
            </a:r>
            <a:r>
              <a:rPr spc="-5" dirty="0"/>
              <a:t>l</a:t>
            </a:r>
            <a:r>
              <a:rPr spc="-10" dirty="0"/>
              <a:t>a</a:t>
            </a:r>
            <a:r>
              <a:rPr dirty="0"/>
              <a:t>nn</a:t>
            </a:r>
            <a:r>
              <a:rPr spc="-5" dirty="0"/>
              <a:t>i</a:t>
            </a:r>
            <a:r>
              <a:rPr dirty="0"/>
              <a:t>ng.	The	go</a:t>
            </a:r>
            <a:r>
              <a:rPr spc="-10" dirty="0"/>
              <a:t>a</a:t>
            </a:r>
            <a:r>
              <a:rPr dirty="0"/>
              <a:t>l	b</a:t>
            </a:r>
            <a:r>
              <a:rPr spc="-10" dirty="0"/>
              <a:t>a</a:t>
            </a:r>
            <a:r>
              <a:rPr spc="-5" dirty="0"/>
              <a:t>s</a:t>
            </a:r>
            <a:r>
              <a:rPr spc="-10" dirty="0"/>
              <a:t>e</a:t>
            </a:r>
            <a:r>
              <a:rPr dirty="0"/>
              <a:t>d	</a:t>
            </a:r>
            <a:r>
              <a:rPr spc="-10" dirty="0"/>
              <a:t>a</a:t>
            </a:r>
            <a:r>
              <a:rPr dirty="0"/>
              <a:t>g</a:t>
            </a:r>
            <a:r>
              <a:rPr spc="-10" dirty="0"/>
              <a:t>e</a:t>
            </a:r>
            <a:r>
              <a:rPr dirty="0"/>
              <a:t>n</a:t>
            </a:r>
            <a:r>
              <a:rPr spc="-5" dirty="0"/>
              <a:t>t</a:t>
            </a:r>
            <a:r>
              <a:rPr spc="-150" dirty="0"/>
              <a:t>’</a:t>
            </a:r>
            <a:r>
              <a:rPr dirty="0"/>
              <a:t>s  </a:t>
            </a:r>
            <a:r>
              <a:rPr spc="-5" dirty="0"/>
              <a:t>behavior</a:t>
            </a:r>
            <a:r>
              <a:rPr dirty="0"/>
              <a:t> </a:t>
            </a:r>
            <a:r>
              <a:rPr spc="-10" dirty="0"/>
              <a:t>can</a:t>
            </a:r>
            <a:r>
              <a:rPr spc="-5" dirty="0"/>
              <a:t> </a:t>
            </a:r>
            <a:r>
              <a:rPr spc="-10" dirty="0"/>
              <a:t>easily</a:t>
            </a:r>
            <a:r>
              <a:rPr spc="-5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spc="-5" dirty="0"/>
              <a:t>changed.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64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7012" y="480059"/>
            <a:ext cx="11238230" cy="5897880"/>
            <a:chOff x="477012" y="480059"/>
            <a:chExt cx="11238230" cy="5897880"/>
          </a:xfrm>
        </p:grpSpPr>
        <p:sp>
          <p:nvSpPr>
            <p:cNvPr id="4" name="object 4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79"/>
                  </a:lnTo>
                  <a:lnTo>
                    <a:pt x="11237976" y="5897879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4510" y="643467"/>
              <a:ext cx="8222976" cy="557106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4651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2589" algn="l"/>
              </a:tabLst>
            </a:pP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Ut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ili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y	Bas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4400" b="1" spc="-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nt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2164587"/>
            <a:ext cx="10357485" cy="380111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41300" marR="5080" indent="-228600" algn="just">
              <a:lnSpc>
                <a:spcPct val="91300"/>
              </a:lnSpc>
              <a:spcBef>
                <a:spcPts val="5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Goals alone are </a:t>
            </a:r>
            <a:r>
              <a:rPr sz="4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not </a:t>
            </a:r>
            <a:r>
              <a:rPr sz="4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enough </a:t>
            </a:r>
            <a:r>
              <a:rPr sz="2800" spc="-5" dirty="0">
                <a:latin typeface="Times New Roman"/>
                <a:cs typeface="Times New Roman"/>
              </a:rPr>
              <a:t>to generate high-quality behavior in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most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environments.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897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example, many action sequences will get the taxi to its destination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(thereby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achieving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goal)</a:t>
            </a:r>
            <a:r>
              <a:rPr sz="2800" dirty="0">
                <a:latin typeface="Times New Roman"/>
                <a:cs typeface="Times New Roman"/>
              </a:rPr>
              <a:t> but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some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4000" b="1" i="1" spc="-30" dirty="0">
                <a:solidFill>
                  <a:srgbClr val="002060"/>
                </a:solidFill>
                <a:latin typeface="Times New Roman"/>
                <a:cs typeface="Times New Roman"/>
              </a:rPr>
              <a:t>quicker,</a:t>
            </a:r>
            <a:r>
              <a:rPr sz="4000" b="1" i="1" spc="9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4000" b="1" i="1" spc="-35" dirty="0">
                <a:solidFill>
                  <a:srgbClr val="002060"/>
                </a:solidFill>
                <a:latin typeface="Times New Roman"/>
                <a:cs typeface="Times New Roman"/>
              </a:rPr>
              <a:t>safer, </a:t>
            </a:r>
            <a:r>
              <a:rPr sz="4000" b="1" i="1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4000" b="1" i="1" dirty="0">
                <a:solidFill>
                  <a:srgbClr val="002060"/>
                </a:solidFill>
                <a:latin typeface="Times New Roman"/>
                <a:cs typeface="Times New Roman"/>
              </a:rPr>
              <a:t>more</a:t>
            </a:r>
            <a:r>
              <a:rPr sz="4000" b="1" i="1" spc="-1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4000" b="1" i="1" dirty="0">
                <a:solidFill>
                  <a:srgbClr val="002060"/>
                </a:solidFill>
                <a:latin typeface="Times New Roman"/>
                <a:cs typeface="Times New Roman"/>
              </a:rPr>
              <a:t>reliable</a:t>
            </a:r>
            <a:r>
              <a:rPr sz="2800" dirty="0">
                <a:latin typeface="Times New Roman"/>
                <a:cs typeface="Times New Roman"/>
              </a:rPr>
              <a:t>, or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cheaper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others.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4010"/>
              </a:lnSpc>
              <a:spcBef>
                <a:spcPts val="12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Goals just </a:t>
            </a:r>
            <a:r>
              <a:rPr sz="2800" dirty="0">
                <a:latin typeface="Times New Roman"/>
                <a:cs typeface="Times New Roman"/>
              </a:rPr>
              <a:t>provide a </a:t>
            </a:r>
            <a:r>
              <a:rPr sz="2800" spc="-5" dirty="0">
                <a:latin typeface="Times New Roman"/>
                <a:cs typeface="Times New Roman"/>
              </a:rPr>
              <a:t>crude binary distinction between “</a:t>
            </a:r>
            <a:r>
              <a:rPr sz="4000" b="1" i="1" spc="-5" dirty="0">
                <a:solidFill>
                  <a:srgbClr val="0070C0"/>
                </a:solidFill>
                <a:latin typeface="Times New Roman"/>
                <a:cs typeface="Times New Roman"/>
              </a:rPr>
              <a:t>happy</a:t>
            </a:r>
            <a:r>
              <a:rPr sz="2800" spc="-5" dirty="0">
                <a:latin typeface="Times New Roman"/>
                <a:cs typeface="Times New Roman"/>
              </a:rPr>
              <a:t>” and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“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unhappy</a:t>
            </a:r>
            <a:r>
              <a:rPr sz="2800" spc="-5" dirty="0">
                <a:latin typeface="Times New Roman"/>
                <a:cs typeface="Times New Roman"/>
              </a:rPr>
              <a:t>”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states.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633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Continue…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2140203"/>
            <a:ext cx="10356850" cy="409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Goals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5" dirty="0">
                <a:latin typeface="Times New Roman"/>
                <a:cs typeface="Times New Roman"/>
              </a:rPr>
              <a:t> enough </a:t>
            </a: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-5" dirty="0">
                <a:latin typeface="Times New Roman"/>
                <a:cs typeface="Times New Roman"/>
              </a:rPr>
              <a:t> need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know </a:t>
            </a:r>
            <a:r>
              <a:rPr sz="2800" spc="-5" dirty="0">
                <a:latin typeface="Times New Roman"/>
                <a:cs typeface="Times New Roman"/>
              </a:rPr>
              <a:t>value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goal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805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this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minor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accomplishment, </a:t>
            </a:r>
            <a:r>
              <a:rPr sz="2400" dirty="0">
                <a:latin typeface="Times New Roman"/>
                <a:cs typeface="Times New Roman"/>
              </a:rPr>
              <a:t>or a</a:t>
            </a:r>
            <a:r>
              <a:rPr sz="2400" spc="-5" dirty="0">
                <a:latin typeface="Times New Roman"/>
                <a:cs typeface="Times New Roman"/>
              </a:rPr>
              <a:t> major one?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845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Times New Roman"/>
                <a:cs typeface="Times New Roman"/>
              </a:rPr>
              <a:t>Affects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decision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making</a:t>
            </a:r>
            <a:r>
              <a:rPr sz="2400" dirty="0">
                <a:latin typeface="Times New Roman"/>
                <a:cs typeface="Times New Roman"/>
              </a:rPr>
              <a:t> –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take greater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risks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major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goals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Utility: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numerical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measurement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importance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 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goal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utility-based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agent will attempt 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make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appropriate</a:t>
            </a:r>
            <a:r>
              <a:rPr sz="2800" spc="-10" dirty="0">
                <a:latin typeface="Times New Roman"/>
                <a:cs typeface="Times New Roman"/>
              </a:rPr>
              <a:t> tradeoff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Different</a:t>
            </a:r>
            <a:r>
              <a:rPr sz="2800" b="1" i="1" spc="290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preferences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different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goals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710"/>
              </a:lnSpc>
              <a:spcBef>
                <a:spcPts val="11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utility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function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maps</a:t>
            </a:r>
            <a:r>
              <a:rPr sz="2800" b="1" i="1" spc="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state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1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sequence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1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states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real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valued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utility.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agent </a:t>
            </a:r>
            <a:r>
              <a:rPr sz="2800" spc="-10" dirty="0">
                <a:latin typeface="Times New Roman"/>
                <a:cs typeface="Times New Roman"/>
              </a:rPr>
              <a:t>acts</a:t>
            </a:r>
            <a:r>
              <a:rPr sz="2800" spc="-5" dirty="0">
                <a:latin typeface="Times New Roman"/>
                <a:cs typeface="Times New Roman"/>
              </a:rPr>
              <a:t> so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maximize</a:t>
            </a:r>
            <a:r>
              <a:rPr sz="3600" b="1" i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expected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utility.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794" y="1150407"/>
            <a:ext cx="7235153" cy="55710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952500"/>
            <a:ext cx="37668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ning</a:t>
            </a:r>
            <a:r>
              <a:rPr sz="4400" b="1" spc="-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nt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688084"/>
            <a:ext cx="10530840" cy="337312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marR="5080" indent="-228600">
              <a:lnSpc>
                <a:spcPts val="3910"/>
              </a:lnSpc>
              <a:spcBef>
                <a:spcPts val="570"/>
              </a:spcBef>
              <a:buFont typeface="Arial MT"/>
              <a:buChar char="•"/>
              <a:tabLst>
                <a:tab pos="241300" algn="l"/>
                <a:tab pos="1902460" algn="l"/>
                <a:tab pos="3127375" algn="l"/>
                <a:tab pos="3760470" algn="l"/>
                <a:tab pos="4826635" algn="l"/>
                <a:tab pos="5400675" algn="l"/>
                <a:tab pos="6743065" algn="l"/>
                <a:tab pos="7317105" algn="l"/>
                <a:tab pos="873887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L</a:t>
            </a:r>
            <a:r>
              <a:rPr sz="2800" b="1" i="1" spc="-10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r</a:t>
            </a:r>
            <a:r>
              <a:rPr sz="2800" b="1" i="1" spc="5" dirty="0">
                <a:latin typeface="Times New Roman"/>
                <a:cs typeface="Times New Roman"/>
              </a:rPr>
              <a:t>n</a:t>
            </a: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i="1" spc="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g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ll</a:t>
            </a:r>
            <a:r>
              <a:rPr sz="2800" dirty="0">
                <a:latin typeface="Times New Roman"/>
                <a:cs typeface="Times New Roman"/>
              </a:rPr>
              <a:t>ows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	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	op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	</a:t>
            </a:r>
            <a:r>
              <a:rPr sz="28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i</a:t>
            </a:r>
            <a:r>
              <a:rPr sz="2800" b="1" i="1" spc="5" dirty="0">
                <a:solidFill>
                  <a:srgbClr val="7030A0"/>
                </a:solidFill>
                <a:latin typeface="Times New Roman"/>
                <a:cs typeface="Times New Roman"/>
              </a:rPr>
              <a:t>n</a:t>
            </a:r>
            <a:r>
              <a:rPr sz="28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iti</a:t>
            </a:r>
            <a:r>
              <a:rPr sz="2800" b="1" i="1" dirty="0">
                <a:solidFill>
                  <a:srgbClr val="7030A0"/>
                </a:solidFill>
                <a:latin typeface="Times New Roman"/>
                <a:cs typeface="Times New Roman"/>
              </a:rPr>
              <a:t>a</a:t>
            </a:r>
            <a:r>
              <a:rPr sz="28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ll</a:t>
            </a:r>
            <a:r>
              <a:rPr sz="2800" b="1" i="1" dirty="0">
                <a:solidFill>
                  <a:srgbClr val="7030A0"/>
                </a:solidFill>
                <a:latin typeface="Times New Roman"/>
                <a:cs typeface="Times New Roman"/>
              </a:rPr>
              <a:t>y	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un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n  </a:t>
            </a:r>
            <a:r>
              <a:rPr sz="36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environments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Learning is required</a:t>
            </a:r>
            <a:r>
              <a:rPr sz="2800" dirty="0">
                <a:latin typeface="Times New Roman"/>
                <a:cs typeface="Times New Roman"/>
              </a:rPr>
              <a:t> for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4000" b="1" i="1" dirty="0">
                <a:latin typeface="Times New Roman"/>
                <a:cs typeface="Times New Roman"/>
              </a:rPr>
              <a:t>true</a:t>
            </a:r>
            <a:r>
              <a:rPr sz="4000" b="1" i="1" spc="-5" dirty="0">
                <a:latin typeface="Times New Roman"/>
                <a:cs typeface="Times New Roman"/>
              </a:rPr>
              <a:t> autonomy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learning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agent </a:t>
            </a:r>
            <a:r>
              <a:rPr sz="2800" spc="-10" dirty="0">
                <a:latin typeface="Times New Roman"/>
                <a:cs typeface="Times New Roman"/>
              </a:rPr>
              <a:t>can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divided into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four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conceptual components.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91300"/>
              </a:lnSpc>
              <a:spcBef>
                <a:spcPts val="890"/>
              </a:spcBef>
              <a:buFont typeface="Arial MT"/>
              <a:buChar char="•"/>
              <a:tabLst>
                <a:tab pos="241300" algn="l"/>
                <a:tab pos="1529715" algn="l"/>
                <a:tab pos="2186940" algn="l"/>
                <a:tab pos="4225290" algn="l"/>
                <a:tab pos="5062220" algn="l"/>
                <a:tab pos="6589395" algn="l"/>
                <a:tab pos="9149715" algn="l"/>
                <a:tab pos="10083165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most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important distinction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between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4000" b="1" i="1" dirty="0">
                <a:latin typeface="Times New Roman"/>
                <a:cs typeface="Times New Roman"/>
              </a:rPr>
              <a:t>learning</a:t>
            </a:r>
            <a:r>
              <a:rPr sz="4000" b="1" i="1" spc="305" dirty="0">
                <a:latin typeface="Times New Roman"/>
                <a:cs typeface="Times New Roman"/>
              </a:rPr>
              <a:t> </a:t>
            </a:r>
            <a:r>
              <a:rPr sz="4000" b="1" i="1" spc="-5" dirty="0">
                <a:latin typeface="Times New Roman"/>
                <a:cs typeface="Times New Roman"/>
              </a:rPr>
              <a:t>element</a:t>
            </a:r>
            <a:r>
              <a:rPr sz="2800" spc="-5" dirty="0">
                <a:latin typeface="Times New Roman"/>
                <a:cs typeface="Times New Roman"/>
              </a:rPr>
              <a:t>,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h	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pon</a:t>
            </a:r>
            <a:r>
              <a:rPr sz="2800" spc="-5" dirty="0">
                <a:latin typeface="Times New Roman"/>
                <a:cs typeface="Times New Roman"/>
              </a:rPr>
              <a:t>si</a:t>
            </a:r>
            <a:r>
              <a:rPr sz="2800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5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or	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ak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	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im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ve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ts</a:t>
            </a:r>
            <a:r>
              <a:rPr sz="2800" dirty="0">
                <a:latin typeface="Times New Roman"/>
                <a:cs typeface="Times New Roman"/>
              </a:rPr>
              <a:t>,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nd	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he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39" y="4989576"/>
            <a:ext cx="54203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9545" algn="l"/>
                <a:tab pos="4538980" algn="l"/>
              </a:tabLst>
            </a:pPr>
            <a:r>
              <a:rPr sz="3500" b="1" i="1" dirty="0">
                <a:latin typeface="Times New Roman"/>
                <a:cs typeface="Times New Roman"/>
              </a:rPr>
              <a:t>p</a:t>
            </a:r>
            <a:r>
              <a:rPr sz="3500" b="1" i="1" spc="-5" dirty="0">
                <a:latin typeface="Times New Roman"/>
                <a:cs typeface="Times New Roman"/>
              </a:rPr>
              <a:t>e</a:t>
            </a:r>
            <a:r>
              <a:rPr sz="3500" b="1" i="1" dirty="0">
                <a:latin typeface="Times New Roman"/>
                <a:cs typeface="Times New Roman"/>
              </a:rPr>
              <a:t>r</a:t>
            </a:r>
            <a:r>
              <a:rPr sz="3500" b="1" i="1" spc="-5" dirty="0">
                <a:latin typeface="Times New Roman"/>
                <a:cs typeface="Times New Roman"/>
              </a:rPr>
              <a:t>f</a:t>
            </a:r>
            <a:r>
              <a:rPr sz="3500" b="1" i="1" dirty="0">
                <a:latin typeface="Times New Roman"/>
                <a:cs typeface="Times New Roman"/>
              </a:rPr>
              <a:t>orman</a:t>
            </a:r>
            <a:r>
              <a:rPr sz="3500" b="1" i="1" spc="-5" dirty="0">
                <a:latin typeface="Times New Roman"/>
                <a:cs typeface="Times New Roman"/>
              </a:rPr>
              <a:t>c</a:t>
            </a:r>
            <a:r>
              <a:rPr sz="3500" b="1" i="1" dirty="0">
                <a:latin typeface="Times New Roman"/>
                <a:cs typeface="Times New Roman"/>
              </a:rPr>
              <a:t>e	</a:t>
            </a:r>
            <a:r>
              <a:rPr sz="3500" b="1" i="1" spc="-5" dirty="0">
                <a:latin typeface="Times New Roman"/>
                <a:cs typeface="Times New Roman"/>
              </a:rPr>
              <a:t>e</a:t>
            </a:r>
            <a:r>
              <a:rPr sz="3500" b="1" i="1" dirty="0">
                <a:latin typeface="Times New Roman"/>
                <a:cs typeface="Times New Roman"/>
              </a:rPr>
              <a:t>l</a:t>
            </a:r>
            <a:r>
              <a:rPr sz="3500" b="1" i="1" spc="-5" dirty="0">
                <a:latin typeface="Times New Roman"/>
                <a:cs typeface="Times New Roman"/>
              </a:rPr>
              <a:t>e</a:t>
            </a:r>
            <a:r>
              <a:rPr sz="3500" b="1" i="1" dirty="0">
                <a:latin typeface="Times New Roman"/>
                <a:cs typeface="Times New Roman"/>
              </a:rPr>
              <a:t>m</a:t>
            </a:r>
            <a:r>
              <a:rPr sz="3500" b="1" i="1" spc="-5" dirty="0">
                <a:latin typeface="Times New Roman"/>
                <a:cs typeface="Times New Roman"/>
              </a:rPr>
              <a:t>e</a:t>
            </a:r>
            <a:r>
              <a:rPr sz="3500" b="1" i="1" dirty="0">
                <a:latin typeface="Times New Roman"/>
                <a:cs typeface="Times New Roman"/>
              </a:rPr>
              <a:t>n</a:t>
            </a:r>
            <a:r>
              <a:rPr sz="3500" b="1" i="1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,	wh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8664" y="5053076"/>
            <a:ext cx="4598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895" algn="l"/>
                <a:tab pos="2482850" algn="l"/>
                <a:tab pos="3207385" algn="l"/>
              </a:tabLst>
            </a:pP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pon</a:t>
            </a:r>
            <a:r>
              <a:rPr sz="2800" spc="-5" dirty="0">
                <a:latin typeface="Times New Roman"/>
                <a:cs typeface="Times New Roman"/>
              </a:rPr>
              <a:t>si</a:t>
            </a:r>
            <a:r>
              <a:rPr sz="2800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5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or	</a:t>
            </a:r>
            <a:r>
              <a:rPr sz="30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s</a:t>
            </a:r>
            <a:r>
              <a:rPr sz="3000" b="1" i="1" dirty="0">
                <a:solidFill>
                  <a:srgbClr val="002060"/>
                </a:solidFill>
                <a:latin typeface="Times New Roman"/>
                <a:cs typeface="Times New Roman"/>
              </a:rPr>
              <a:t>e</a:t>
            </a:r>
            <a:r>
              <a:rPr sz="3000" b="1" i="1" spc="5" dirty="0">
                <a:solidFill>
                  <a:srgbClr val="002060"/>
                </a:solidFill>
                <a:latin typeface="Times New Roman"/>
                <a:cs typeface="Times New Roman"/>
              </a:rPr>
              <a:t>lecti</a:t>
            </a:r>
            <a:r>
              <a:rPr sz="30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ng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5410200"/>
            <a:ext cx="8691880" cy="11709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600"/>
              </a:spcBef>
            </a:pPr>
            <a:r>
              <a:rPr sz="30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external</a:t>
            </a:r>
            <a:r>
              <a:rPr sz="3000" b="1" i="1" spc="-2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30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actions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learning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element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36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modifies</a:t>
            </a:r>
            <a:r>
              <a:rPr sz="3600" b="1" i="1" spc="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performance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element.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430" y="1214846"/>
            <a:ext cx="8402835" cy="49996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4169" y="1219200"/>
            <a:ext cx="548259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Agents</a:t>
            </a:r>
            <a:r>
              <a:rPr sz="4100" b="1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1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41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1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environment</a:t>
            </a:r>
            <a:endParaRPr sz="4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" y="882072"/>
            <a:ext cx="4635571" cy="60267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80933" y="2115116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1"/>
                </a:lnTo>
              </a:path>
            </a:pathLst>
          </a:custGeom>
          <a:ln w="19050">
            <a:solidFill>
              <a:srgbClr val="FF58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14330" y="2382012"/>
            <a:ext cx="43510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958850" algn="l"/>
                <a:tab pos="2072005" algn="l"/>
              </a:tabLst>
            </a:pPr>
            <a:r>
              <a:rPr sz="2800" dirty="0">
                <a:latin typeface="Times New Roman"/>
                <a:cs typeface="Times New Roman"/>
              </a:rPr>
              <a:t>An	</a:t>
            </a:r>
            <a:r>
              <a:rPr sz="2800" b="1" dirty="0">
                <a:latin typeface="Times New Roman"/>
                <a:cs typeface="Times New Roman"/>
              </a:rPr>
              <a:t>ag</a:t>
            </a:r>
            <a:r>
              <a:rPr sz="2800" b="1" spc="-10" dirty="0">
                <a:latin typeface="Times New Roman"/>
                <a:cs typeface="Times New Roman"/>
              </a:rPr>
              <a:t>e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t	</a:t>
            </a:r>
            <a:r>
              <a:rPr sz="2800" spc="-10" dirty="0">
                <a:latin typeface="Times New Roman"/>
                <a:cs typeface="Times New Roman"/>
              </a:rPr>
              <a:t>“</a:t>
            </a:r>
            <a:r>
              <a:rPr sz="4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4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4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4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ce</a:t>
            </a:r>
            <a:r>
              <a:rPr sz="4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4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ve</a:t>
            </a:r>
            <a:r>
              <a:rPr sz="4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424061" y="2585211"/>
            <a:ext cx="2439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0555" algn="l"/>
              </a:tabLst>
            </a:pPr>
            <a:r>
              <a:rPr sz="2800" spc="-5" dirty="0">
                <a:latin typeface="Times New Roman"/>
                <a:cs typeface="Times New Roman"/>
              </a:rPr>
              <a:t>its	environment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4330" y="3018027"/>
            <a:ext cx="7149465" cy="15189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>
              <a:lnSpc>
                <a:spcPct val="90000"/>
              </a:lnSpc>
              <a:spcBef>
                <a:spcPts val="434"/>
              </a:spcBef>
            </a:pPr>
            <a:r>
              <a:rPr sz="2800" dirty="0">
                <a:latin typeface="Times New Roman"/>
                <a:cs typeface="Times New Roman"/>
              </a:rPr>
              <a:t>through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sensors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acts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upon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environment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through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4000" b="1" i="1" dirty="0">
                <a:solidFill>
                  <a:srgbClr val="7030A0"/>
                </a:solidFill>
                <a:latin typeface="Times New Roman"/>
                <a:cs typeface="Times New Roman"/>
              </a:rPr>
              <a:t>actuators</a:t>
            </a:r>
            <a:r>
              <a:rPr sz="2800" dirty="0">
                <a:latin typeface="Times New Roman"/>
                <a:cs typeface="Times New Roman"/>
              </a:rPr>
              <a:t>.”</a:t>
            </a: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  <a:tab pos="812800" algn="l"/>
                <a:tab pos="1919605" algn="l"/>
                <a:tab pos="2981325" algn="l"/>
                <a:tab pos="3415029" algn="l"/>
                <a:tab pos="4418330" algn="l"/>
                <a:tab pos="5047615" algn="l"/>
                <a:tab pos="6209665" algn="l"/>
                <a:tab pos="6701790" algn="l"/>
              </a:tabLst>
            </a:pPr>
            <a:r>
              <a:rPr sz="2800" dirty="0">
                <a:latin typeface="Times New Roman"/>
                <a:cs typeface="Times New Roman"/>
              </a:rPr>
              <a:t>An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t'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10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ho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e	of	</a:t>
            </a:r>
            <a:r>
              <a:rPr sz="2800" spc="-10" dirty="0">
                <a:latin typeface="Times New Roman"/>
                <a:cs typeface="Times New Roman"/>
              </a:rPr>
              <a:t>ac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on	</a:t>
            </a:r>
            <a:r>
              <a:rPr sz="2800" spc="-10" dirty="0">
                <a:latin typeface="Times New Roman"/>
                <a:cs typeface="Times New Roman"/>
              </a:rPr>
              <a:t>ca</a:t>
            </a:r>
            <a:r>
              <a:rPr sz="2800" dirty="0">
                <a:latin typeface="Times New Roman"/>
                <a:cs typeface="Times New Roman"/>
              </a:rPr>
              <a:t>n	d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p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nd	on	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he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42930" y="4452620"/>
            <a:ext cx="2887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8610" algn="l"/>
              </a:tabLst>
            </a:pPr>
            <a:r>
              <a:rPr sz="3600" b="1" i="1" dirty="0">
                <a:latin typeface="Times New Roman"/>
                <a:cs typeface="Times New Roman"/>
              </a:rPr>
              <a:t>e</a:t>
            </a:r>
            <a:r>
              <a:rPr sz="3600" b="1" i="1" spc="-5" dirty="0">
                <a:latin typeface="Times New Roman"/>
                <a:cs typeface="Times New Roman"/>
              </a:rPr>
              <a:t>ntir</a:t>
            </a:r>
            <a:r>
              <a:rPr sz="3600" b="1" i="1" dirty="0">
                <a:latin typeface="Times New Roman"/>
                <a:cs typeface="Times New Roman"/>
              </a:rPr>
              <a:t>e	</a:t>
            </a:r>
            <a:r>
              <a:rPr sz="3600" b="1" i="1" spc="-5" dirty="0">
                <a:latin typeface="Times New Roman"/>
                <a:cs typeface="Times New Roman"/>
              </a:rPr>
              <a:t>hist</a:t>
            </a:r>
            <a:r>
              <a:rPr sz="3600" b="1" i="1" dirty="0">
                <a:latin typeface="Times New Roman"/>
                <a:cs typeface="Times New Roman"/>
              </a:rPr>
              <a:t>o</a:t>
            </a:r>
            <a:r>
              <a:rPr sz="3600" b="1" i="1" spc="-5" dirty="0">
                <a:latin typeface="Times New Roman"/>
                <a:cs typeface="Times New Roman"/>
              </a:rPr>
              <a:t>r</a:t>
            </a:r>
            <a:r>
              <a:rPr sz="3600" b="1" i="1" dirty="0"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44664" y="4554220"/>
            <a:ext cx="3718560" cy="8578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83185">
              <a:lnSpc>
                <a:spcPts val="3190"/>
              </a:lnSpc>
              <a:spcBef>
                <a:spcPts val="345"/>
              </a:spcBef>
              <a:tabLst>
                <a:tab pos="610235" algn="l"/>
                <a:tab pos="816610" algn="l"/>
                <a:tab pos="2096135" algn="l"/>
                <a:tab pos="2422525" algn="l"/>
                <a:tab pos="2535555" algn="l"/>
                <a:tab pos="3251200" algn="l"/>
              </a:tabLst>
            </a:pPr>
            <a:r>
              <a:rPr sz="2800" dirty="0">
                <a:latin typeface="Times New Roman"/>
                <a:cs typeface="Times New Roman"/>
              </a:rPr>
              <a:t>of		p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ce</a:t>
            </a:r>
            <a:r>
              <a:rPr sz="2800" dirty="0"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s		ob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v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d  on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ny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ng	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t		h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s	not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42930" y="4959603"/>
            <a:ext cx="298513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  <a:tabLst>
                <a:tab pos="1821180" algn="l"/>
                <a:tab pos="2517775" algn="l"/>
              </a:tabLst>
            </a:pPr>
            <a:r>
              <a:rPr sz="2800" dirty="0">
                <a:latin typeface="Times New Roman"/>
                <a:cs typeface="Times New Roman"/>
              </a:rPr>
              <a:t>p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v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ou</a:t>
            </a:r>
            <a:r>
              <a:rPr sz="2800" spc="-5" dirty="0">
                <a:latin typeface="Times New Roman"/>
                <a:cs typeface="Times New Roman"/>
              </a:rPr>
              <a:t>sl</a:t>
            </a:r>
            <a:r>
              <a:rPr sz="2800" spc="-18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,	but	not  </a:t>
            </a:r>
            <a:r>
              <a:rPr sz="2800" spc="-5" dirty="0">
                <a:latin typeface="Times New Roman"/>
                <a:cs typeface="Times New Roman"/>
              </a:rPr>
              <a:t>perceived.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14330" y="5849619"/>
            <a:ext cx="69443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Agents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include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Humans, Robotic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Software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789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Continue</a:t>
            </a:r>
            <a:r>
              <a:rPr sz="4400" spc="-5" dirty="0">
                <a:solidFill>
                  <a:srgbClr val="000000"/>
                </a:solidFill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8716" rIns="0" bIns="0" rtlCol="0">
            <a:spAutoFit/>
          </a:bodyPr>
          <a:lstStyle/>
          <a:p>
            <a:pPr marL="241300" marR="5080" indent="-228600" algn="just">
              <a:lnSpc>
                <a:spcPct val="8880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 </a:t>
            </a:r>
            <a:r>
              <a:rPr spc="-5" dirty="0"/>
              <a:t>performance </a:t>
            </a:r>
            <a:r>
              <a:rPr spc="-10" dirty="0"/>
              <a:t>element </a:t>
            </a:r>
            <a:r>
              <a:rPr spc="-5" dirty="0"/>
              <a:t>is considered to </a:t>
            </a:r>
            <a:r>
              <a:rPr dirty="0"/>
              <a:t>be </a:t>
            </a:r>
            <a:r>
              <a:rPr spc="-5" dirty="0"/>
              <a:t>the entire agent: it takes </a:t>
            </a:r>
            <a:r>
              <a:rPr dirty="0"/>
              <a:t> </a:t>
            </a:r>
            <a:r>
              <a:rPr spc="-5" dirty="0"/>
              <a:t>in </a:t>
            </a:r>
            <a:r>
              <a:rPr sz="36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percepts</a:t>
            </a:r>
            <a:r>
              <a:rPr sz="3600" b="1" i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and </a:t>
            </a:r>
            <a:r>
              <a:rPr sz="36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decides</a:t>
            </a:r>
            <a:r>
              <a:rPr sz="3600" b="1" i="1" dirty="0">
                <a:solidFill>
                  <a:srgbClr val="7030A0"/>
                </a:solidFill>
                <a:latin typeface="Times New Roman"/>
                <a:cs typeface="Times New Roman"/>
              </a:rPr>
              <a:t> on</a:t>
            </a:r>
            <a:r>
              <a:rPr sz="36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 actions</a:t>
            </a:r>
            <a:r>
              <a:rPr spc="-5" dirty="0"/>
              <a:t>.</a:t>
            </a:r>
            <a:endParaRPr sz="36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0900"/>
              </a:lnSpc>
              <a:spcBef>
                <a:spcPts val="9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 </a:t>
            </a:r>
            <a:r>
              <a:rPr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learning </a:t>
            </a:r>
            <a:r>
              <a:rPr spc="-10" dirty="0"/>
              <a:t>element </a:t>
            </a:r>
            <a:r>
              <a:rPr spc="-5" dirty="0"/>
              <a:t>uses </a:t>
            </a:r>
            <a:r>
              <a:rPr sz="3600" b="1" i="1" dirty="0">
                <a:solidFill>
                  <a:srgbClr val="002060"/>
                </a:solidFill>
                <a:latin typeface="Times New Roman"/>
                <a:cs typeface="Times New Roman"/>
              </a:rPr>
              <a:t>feedback </a:t>
            </a:r>
            <a:r>
              <a:rPr dirty="0"/>
              <a:t>from </a:t>
            </a:r>
            <a:r>
              <a:rPr spc="-5" dirty="0"/>
              <a:t>the </a:t>
            </a:r>
            <a:r>
              <a:rPr sz="4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critic </a:t>
            </a:r>
            <a:r>
              <a:rPr dirty="0"/>
              <a:t>on how </a:t>
            </a:r>
            <a:r>
              <a:rPr spc="-5" dirty="0"/>
              <a:t>the </a:t>
            </a:r>
            <a:r>
              <a:rPr dirty="0"/>
              <a:t> </a:t>
            </a:r>
            <a:r>
              <a:rPr spc="-5" dirty="0"/>
              <a:t>agent</a:t>
            </a:r>
            <a:r>
              <a:rPr dirty="0"/>
              <a:t> </a:t>
            </a:r>
            <a:r>
              <a:rPr spc="-5" dirty="0"/>
              <a:t>is</a:t>
            </a:r>
            <a:r>
              <a:rPr dirty="0"/>
              <a:t> </a:t>
            </a:r>
            <a:r>
              <a:rPr sz="3200" b="1" i="1" spc="-5" dirty="0">
                <a:latin typeface="Times New Roman"/>
                <a:cs typeface="Times New Roman"/>
              </a:rPr>
              <a:t>doing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z="3200" b="1" i="1" spc="-5" dirty="0">
                <a:latin typeface="Times New Roman"/>
                <a:cs typeface="Times New Roman"/>
              </a:rPr>
              <a:t>determines,</a:t>
            </a:r>
            <a:r>
              <a:rPr sz="3200" b="1" i="1" dirty="0">
                <a:latin typeface="Times New Roman"/>
                <a:cs typeface="Times New Roman"/>
              </a:rPr>
              <a:t> </a:t>
            </a:r>
            <a:r>
              <a:rPr dirty="0"/>
              <a:t>how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690" dirty="0"/>
              <a:t> </a:t>
            </a:r>
            <a:r>
              <a:rPr spc="-5" dirty="0"/>
              <a:t>performance</a:t>
            </a:r>
            <a:r>
              <a:rPr spc="690" dirty="0"/>
              <a:t> </a:t>
            </a:r>
            <a:r>
              <a:rPr spc="-10" dirty="0"/>
              <a:t>element </a:t>
            </a:r>
            <a:r>
              <a:rPr spc="-5" dirty="0"/>
              <a:t> should </a:t>
            </a:r>
            <a:r>
              <a:rPr dirty="0"/>
              <a:t>be</a:t>
            </a:r>
            <a:r>
              <a:rPr spc="-10" dirty="0"/>
              <a:t> </a:t>
            </a:r>
            <a:r>
              <a:rPr spc="-5" dirty="0"/>
              <a:t>modified</a:t>
            </a:r>
            <a:r>
              <a:rPr dirty="0"/>
              <a:t> </a:t>
            </a:r>
            <a:r>
              <a:rPr spc="-5" dirty="0"/>
              <a:t>to</a:t>
            </a:r>
            <a:r>
              <a:rPr dirty="0"/>
              <a:t> do </a:t>
            </a:r>
            <a:r>
              <a:rPr spc="-5" dirty="0"/>
              <a:t>better</a:t>
            </a:r>
            <a:r>
              <a:rPr spc="5" dirty="0"/>
              <a:t> </a:t>
            </a:r>
            <a:r>
              <a:rPr spc="-5" dirty="0"/>
              <a:t>in</a:t>
            </a:r>
            <a:r>
              <a:rPr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future</a:t>
            </a:r>
            <a:r>
              <a:rPr spc="-5" dirty="0"/>
              <a:t>.</a:t>
            </a:r>
            <a:endParaRPr sz="32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3100"/>
              </a:lnSpc>
              <a:spcBef>
                <a:spcPts val="135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i="1" spc="-5" dirty="0">
                <a:solidFill>
                  <a:srgbClr val="385723"/>
                </a:solidFill>
                <a:latin typeface="Times New Roman"/>
                <a:cs typeface="Times New Roman"/>
              </a:rPr>
              <a:t>Problem generator </a:t>
            </a:r>
            <a:r>
              <a:rPr spc="-5" dirty="0"/>
              <a:t>is responsible </a:t>
            </a:r>
            <a:r>
              <a:rPr dirty="0"/>
              <a:t>for </a:t>
            </a:r>
            <a:r>
              <a:rPr spc="-5" dirty="0"/>
              <a:t>suggesting actions that will </a:t>
            </a:r>
            <a:r>
              <a:rPr dirty="0"/>
              <a:t> </a:t>
            </a:r>
            <a:r>
              <a:rPr spc="-10" dirty="0"/>
              <a:t>lead</a:t>
            </a:r>
            <a:r>
              <a:rPr spc="-5" dirty="0"/>
              <a:t> to</a:t>
            </a:r>
            <a:r>
              <a:rPr dirty="0"/>
              <a:t> </a:t>
            </a:r>
            <a:r>
              <a:rPr spc="-5" dirty="0"/>
              <a:t>new</a:t>
            </a:r>
            <a:r>
              <a:rPr dirty="0"/>
              <a:t> </a:t>
            </a:r>
            <a:r>
              <a:rPr spc="-5" dirty="0"/>
              <a:t>and informative</a:t>
            </a:r>
            <a:r>
              <a:rPr spc="-10" dirty="0"/>
              <a:t> </a:t>
            </a:r>
            <a:r>
              <a:rPr spc="-5" dirty="0"/>
              <a:t>experiences.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4140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SCENARIO</a:t>
            </a:r>
            <a:r>
              <a:rPr sz="4400" b="1" spc="-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105" dirty="0">
                <a:solidFill>
                  <a:srgbClr val="000000"/>
                </a:solidFill>
                <a:latin typeface="Times New Roman"/>
                <a:cs typeface="Times New Roman"/>
              </a:rPr>
              <a:t>Taxi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41300" marR="5080" indent="-228600" algn="just">
              <a:lnSpc>
                <a:spcPct val="79600"/>
              </a:lnSpc>
              <a:spcBef>
                <a:spcPts val="8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The </a:t>
            </a:r>
            <a:r>
              <a:rPr sz="32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taxi </a:t>
            </a:r>
            <a:r>
              <a:rPr spc="-5" dirty="0"/>
              <a:t>goes </a:t>
            </a:r>
            <a:r>
              <a:rPr dirty="0"/>
              <a:t>out on </a:t>
            </a:r>
            <a:r>
              <a:rPr spc="-5" dirty="0"/>
              <a:t>the road and drives, using this </a:t>
            </a:r>
            <a:r>
              <a:rPr b="1" i="1" spc="-5" dirty="0">
                <a:latin typeface="Times New Roman"/>
                <a:cs typeface="Times New Roman"/>
              </a:rPr>
              <a:t>performance </a:t>
            </a:r>
            <a:r>
              <a:rPr b="1" i="1" dirty="0">
                <a:latin typeface="Times New Roman"/>
                <a:cs typeface="Times New Roman"/>
              </a:rPr>
              <a:t> </a:t>
            </a:r>
            <a:r>
              <a:rPr spc="-10" dirty="0"/>
              <a:t>element. </a:t>
            </a:r>
            <a:r>
              <a:rPr dirty="0"/>
              <a:t>The </a:t>
            </a:r>
            <a:r>
              <a:rPr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critic </a:t>
            </a:r>
            <a:r>
              <a:rPr sz="4000" b="1" i="1" spc="-5" dirty="0">
                <a:solidFill>
                  <a:srgbClr val="203864"/>
                </a:solidFill>
                <a:latin typeface="Times New Roman"/>
                <a:cs typeface="Times New Roman"/>
              </a:rPr>
              <a:t>observes </a:t>
            </a:r>
            <a:r>
              <a:rPr spc="-5" dirty="0"/>
              <a:t>the </a:t>
            </a:r>
            <a:r>
              <a:rPr dirty="0"/>
              <a:t>world </a:t>
            </a:r>
            <a:r>
              <a:rPr spc="-5" dirty="0"/>
              <a:t>and </a:t>
            </a:r>
            <a:r>
              <a:rPr sz="4000" b="1" i="1" dirty="0">
                <a:latin typeface="Times New Roman"/>
                <a:cs typeface="Times New Roman"/>
              </a:rPr>
              <a:t>passes </a:t>
            </a:r>
            <a:r>
              <a:rPr spc="-5" dirty="0"/>
              <a:t>information </a:t>
            </a:r>
            <a:r>
              <a:rPr dirty="0"/>
              <a:t> </a:t>
            </a:r>
            <a:r>
              <a:rPr spc="-5" dirty="0"/>
              <a:t>along</a:t>
            </a:r>
            <a:r>
              <a:rPr spc="-10"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the  </a:t>
            </a:r>
            <a:r>
              <a:rPr sz="3600" b="1" i="1" spc="-5" dirty="0">
                <a:latin typeface="Times New Roman"/>
                <a:cs typeface="Times New Roman"/>
              </a:rPr>
              <a:t>learning</a:t>
            </a:r>
            <a:r>
              <a:rPr sz="3600" b="1" i="1" spc="-204" dirty="0">
                <a:latin typeface="Times New Roman"/>
                <a:cs typeface="Times New Roman"/>
              </a:rPr>
              <a:t> </a:t>
            </a:r>
            <a:r>
              <a:rPr spc="-10" dirty="0"/>
              <a:t>element.</a:t>
            </a:r>
            <a:endParaRPr sz="3600">
              <a:latin typeface="Times New Roman"/>
              <a:cs typeface="Times New Roman"/>
            </a:endParaRPr>
          </a:p>
          <a:p>
            <a:pPr marL="241300" marR="6350" indent="-228600" algn="just">
              <a:lnSpc>
                <a:spcPct val="80000"/>
              </a:lnSpc>
              <a:spcBef>
                <a:spcPts val="10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For </a:t>
            </a:r>
            <a:r>
              <a:rPr spc="-5" dirty="0"/>
              <a:t>example, after the taxi makes </a:t>
            </a:r>
            <a:r>
              <a:rPr dirty="0"/>
              <a:t>a </a:t>
            </a:r>
            <a:r>
              <a:rPr spc="-5" dirty="0"/>
              <a:t>quick left </a:t>
            </a:r>
            <a:r>
              <a:rPr dirty="0"/>
              <a:t>turn </a:t>
            </a:r>
            <a:r>
              <a:rPr spc="-5" dirty="0"/>
              <a:t>across three lanes </a:t>
            </a:r>
            <a:r>
              <a:rPr dirty="0"/>
              <a:t>of </a:t>
            </a:r>
            <a:r>
              <a:rPr spc="-685" dirty="0"/>
              <a:t> </a:t>
            </a:r>
            <a:r>
              <a:rPr spc="-10" dirty="0"/>
              <a:t>traffic,</a:t>
            </a:r>
            <a:r>
              <a:rPr dirty="0"/>
              <a:t> </a:t>
            </a:r>
            <a:r>
              <a:rPr spc="-5" dirty="0"/>
              <a:t>the critic observes the shocking</a:t>
            </a:r>
            <a:r>
              <a:rPr spc="5" dirty="0"/>
              <a:t> </a:t>
            </a:r>
            <a:r>
              <a:rPr spc="-5" dirty="0"/>
              <a:t>language used </a:t>
            </a:r>
            <a:r>
              <a:rPr dirty="0"/>
              <a:t>by</a:t>
            </a:r>
            <a:r>
              <a:rPr spc="5" dirty="0"/>
              <a:t> </a:t>
            </a:r>
            <a:r>
              <a:rPr spc="-5" dirty="0"/>
              <a:t>other</a:t>
            </a:r>
            <a:r>
              <a:rPr spc="10" dirty="0"/>
              <a:t> </a:t>
            </a:r>
            <a:r>
              <a:rPr spc="-5" dirty="0"/>
              <a:t>drivers.</a:t>
            </a:r>
          </a:p>
          <a:p>
            <a:pPr marL="241300" marR="5080" indent="-228600" algn="just">
              <a:lnSpc>
                <a:spcPct val="795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From</a:t>
            </a:r>
            <a:r>
              <a:rPr spc="15" dirty="0"/>
              <a:t> </a:t>
            </a:r>
            <a:r>
              <a:rPr spc="-5" dirty="0"/>
              <a:t>this</a:t>
            </a:r>
            <a:r>
              <a:rPr spc="15" dirty="0"/>
              <a:t> </a:t>
            </a:r>
            <a:r>
              <a:rPr spc="-5" dirty="0"/>
              <a:t>experience,</a:t>
            </a:r>
            <a:r>
              <a:rPr spc="20" dirty="0"/>
              <a:t> </a:t>
            </a:r>
            <a:r>
              <a:rPr spc="-5" dirty="0"/>
              <a:t>the</a:t>
            </a:r>
            <a:r>
              <a:rPr spc="15" dirty="0"/>
              <a:t> </a:t>
            </a:r>
            <a:r>
              <a:rPr b="1" i="1" spc="-5" dirty="0">
                <a:latin typeface="Times New Roman"/>
                <a:cs typeface="Times New Roman"/>
              </a:rPr>
              <a:t>learning</a:t>
            </a:r>
            <a:r>
              <a:rPr b="1" i="1" spc="15" dirty="0">
                <a:latin typeface="Times New Roman"/>
                <a:cs typeface="Times New Roman"/>
              </a:rPr>
              <a:t> </a:t>
            </a:r>
            <a:r>
              <a:rPr spc="-10" dirty="0"/>
              <a:t>element</a:t>
            </a:r>
            <a:r>
              <a:rPr spc="15" dirty="0"/>
              <a:t> </a:t>
            </a:r>
            <a:r>
              <a:rPr spc="-5" dirty="0"/>
              <a:t>is</a:t>
            </a:r>
            <a:r>
              <a:rPr spc="20" dirty="0"/>
              <a:t> </a:t>
            </a:r>
            <a:r>
              <a:rPr spc="-5" dirty="0"/>
              <a:t>able</a:t>
            </a:r>
            <a:r>
              <a:rPr spc="15" dirty="0"/>
              <a:t> </a:t>
            </a:r>
            <a:r>
              <a:rPr spc="-5" dirty="0"/>
              <a:t>to</a:t>
            </a:r>
            <a:r>
              <a:rPr spc="20" dirty="0"/>
              <a:t> </a:t>
            </a:r>
            <a:r>
              <a:rPr sz="4300" b="1" i="1" dirty="0">
                <a:latin typeface="Times New Roman"/>
                <a:cs typeface="Times New Roman"/>
              </a:rPr>
              <a:t>formulate</a:t>
            </a:r>
            <a:r>
              <a:rPr sz="4300" b="1" i="1" spc="-355" dirty="0">
                <a:latin typeface="Times New Roman"/>
                <a:cs typeface="Times New Roman"/>
              </a:rPr>
              <a:t> </a:t>
            </a:r>
            <a:r>
              <a:rPr dirty="0"/>
              <a:t>a </a:t>
            </a:r>
            <a:r>
              <a:rPr spc="-685" dirty="0"/>
              <a:t> </a:t>
            </a:r>
            <a:r>
              <a:rPr spc="5" dirty="0"/>
              <a:t>r</a:t>
            </a:r>
            <a:r>
              <a:rPr dirty="0"/>
              <a:t>u</a:t>
            </a:r>
            <a:r>
              <a:rPr spc="-5" dirty="0"/>
              <a:t>l</a:t>
            </a:r>
            <a:r>
              <a:rPr dirty="0"/>
              <a:t>e</a:t>
            </a:r>
            <a:r>
              <a:rPr spc="50" dirty="0"/>
              <a:t> </a:t>
            </a:r>
            <a:r>
              <a:rPr spc="-5" dirty="0"/>
              <a:t>s</a:t>
            </a:r>
            <a:r>
              <a:rPr spc="-10" dirty="0"/>
              <a:t>a</a:t>
            </a:r>
            <a:r>
              <a:rPr dirty="0"/>
              <a:t>y</a:t>
            </a:r>
            <a:r>
              <a:rPr spc="-5" dirty="0"/>
              <a:t>i</a:t>
            </a:r>
            <a:r>
              <a:rPr dirty="0"/>
              <a:t>ng</a:t>
            </a:r>
            <a:r>
              <a:rPr spc="55" dirty="0"/>
              <a:t> </a:t>
            </a:r>
            <a:r>
              <a:rPr spc="-5" dirty="0"/>
              <a:t>t</a:t>
            </a:r>
            <a:r>
              <a:rPr dirty="0"/>
              <a:t>h</a:t>
            </a:r>
            <a:r>
              <a:rPr spc="-5" dirty="0"/>
              <a:t>i</a:t>
            </a:r>
            <a:r>
              <a:rPr dirty="0"/>
              <a:t>s</a:t>
            </a:r>
            <a:r>
              <a:rPr spc="50" dirty="0"/>
              <a:t> </a:t>
            </a:r>
            <a:r>
              <a:rPr dirty="0"/>
              <a:t>w</a:t>
            </a:r>
            <a:r>
              <a:rPr spc="-10" dirty="0"/>
              <a:t>a</a:t>
            </a:r>
            <a:r>
              <a:rPr dirty="0"/>
              <a:t>s</a:t>
            </a:r>
            <a:r>
              <a:rPr spc="50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b="1" i="1" dirty="0">
                <a:solidFill>
                  <a:srgbClr val="C00000"/>
                </a:solidFill>
                <a:latin typeface="Times New Roman"/>
                <a:cs typeface="Times New Roman"/>
              </a:rPr>
              <a:t>bad</a:t>
            </a:r>
            <a:r>
              <a:rPr b="1" i="1" spc="5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pc="-10" dirty="0"/>
              <a:t>ac</a:t>
            </a:r>
            <a:r>
              <a:rPr spc="-5" dirty="0"/>
              <a:t>ti</a:t>
            </a:r>
            <a:r>
              <a:rPr dirty="0"/>
              <a:t>on,</a:t>
            </a:r>
            <a:r>
              <a:rPr spc="50" dirty="0"/>
              <a:t> </a:t>
            </a:r>
            <a:r>
              <a:rPr spc="-10" dirty="0"/>
              <a:t>a</a:t>
            </a:r>
            <a:r>
              <a:rPr dirty="0"/>
              <a:t>nd</a:t>
            </a:r>
            <a:r>
              <a:rPr spc="50" dirty="0"/>
              <a:t> </a:t>
            </a:r>
            <a:r>
              <a:rPr spc="-5" dirty="0"/>
              <a:t>t</a:t>
            </a:r>
            <a:r>
              <a:rPr dirty="0"/>
              <a:t>he</a:t>
            </a:r>
            <a:r>
              <a:rPr spc="45" dirty="0"/>
              <a:t> </a:t>
            </a:r>
            <a:r>
              <a:rPr sz="4300" b="1" i="1" dirty="0">
                <a:solidFill>
                  <a:srgbClr val="00B0F0"/>
                </a:solidFill>
                <a:latin typeface="Times New Roman"/>
                <a:cs typeface="Times New Roman"/>
              </a:rPr>
              <a:t>per</a:t>
            </a:r>
            <a:r>
              <a:rPr sz="4300" b="1" i="1" spc="5" dirty="0">
                <a:solidFill>
                  <a:srgbClr val="00B0F0"/>
                </a:solidFill>
                <a:latin typeface="Times New Roman"/>
                <a:cs typeface="Times New Roman"/>
              </a:rPr>
              <a:t>f</a:t>
            </a:r>
            <a:r>
              <a:rPr sz="4300" b="1" i="1" dirty="0">
                <a:solidFill>
                  <a:srgbClr val="00B0F0"/>
                </a:solidFill>
                <a:latin typeface="Times New Roman"/>
                <a:cs typeface="Times New Roman"/>
              </a:rPr>
              <a:t>or</a:t>
            </a:r>
            <a:r>
              <a:rPr sz="4300" b="1" i="1" spc="5" dirty="0">
                <a:solidFill>
                  <a:srgbClr val="00B0F0"/>
                </a:solidFill>
                <a:latin typeface="Times New Roman"/>
                <a:cs typeface="Times New Roman"/>
              </a:rPr>
              <a:t>m</a:t>
            </a:r>
            <a:r>
              <a:rPr sz="4300" b="1" i="1" dirty="0">
                <a:solidFill>
                  <a:srgbClr val="00B0F0"/>
                </a:solidFill>
                <a:latin typeface="Times New Roman"/>
                <a:cs typeface="Times New Roman"/>
              </a:rPr>
              <a:t>a</a:t>
            </a:r>
            <a:r>
              <a:rPr sz="4300" b="1" i="1" spc="-5" dirty="0">
                <a:solidFill>
                  <a:srgbClr val="00B0F0"/>
                </a:solidFill>
                <a:latin typeface="Times New Roman"/>
                <a:cs typeface="Times New Roman"/>
              </a:rPr>
              <a:t>n</a:t>
            </a:r>
            <a:r>
              <a:rPr sz="4300" b="1" i="1" dirty="0">
                <a:solidFill>
                  <a:srgbClr val="00B0F0"/>
                </a:solidFill>
                <a:latin typeface="Times New Roman"/>
                <a:cs typeface="Times New Roman"/>
              </a:rPr>
              <a:t>ce</a:t>
            </a:r>
            <a:r>
              <a:rPr sz="4300" b="1" i="1" spc="-320" dirty="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l</a:t>
            </a:r>
            <a:r>
              <a:rPr spc="-10" dirty="0"/>
              <a:t>e</a:t>
            </a:r>
            <a:r>
              <a:rPr spc="-5" dirty="0"/>
              <a:t>m</a:t>
            </a:r>
            <a:r>
              <a:rPr spc="-10" dirty="0"/>
              <a:t>e</a:t>
            </a:r>
            <a:r>
              <a:rPr dirty="0"/>
              <a:t>nt  </a:t>
            </a:r>
            <a:r>
              <a:rPr spc="-5" dirty="0"/>
              <a:t>i</a:t>
            </a:r>
            <a:r>
              <a:rPr dirty="0"/>
              <a:t>s</a:t>
            </a:r>
            <a:r>
              <a:rPr spc="-5" dirty="0"/>
              <a:t> </a:t>
            </a:r>
            <a:r>
              <a:rPr sz="4300" b="1" i="1" spc="5" dirty="0">
                <a:latin typeface="Times New Roman"/>
                <a:cs typeface="Times New Roman"/>
              </a:rPr>
              <a:t>m</a:t>
            </a:r>
            <a:r>
              <a:rPr sz="4300" b="1" i="1" dirty="0">
                <a:latin typeface="Times New Roman"/>
                <a:cs typeface="Times New Roman"/>
              </a:rPr>
              <a:t>odi</a:t>
            </a:r>
            <a:r>
              <a:rPr sz="4300" b="1" i="1" spc="5" dirty="0">
                <a:latin typeface="Times New Roman"/>
                <a:cs typeface="Times New Roman"/>
              </a:rPr>
              <a:t>fi</a:t>
            </a:r>
            <a:r>
              <a:rPr sz="4300" b="1" i="1" dirty="0">
                <a:latin typeface="Times New Roman"/>
                <a:cs typeface="Times New Roman"/>
              </a:rPr>
              <a:t>ed</a:t>
            </a:r>
            <a:r>
              <a:rPr sz="4300" b="1" i="1" spc="-375" dirty="0">
                <a:latin typeface="Times New Roman"/>
                <a:cs typeface="Times New Roman"/>
              </a:rPr>
              <a:t> </a:t>
            </a:r>
            <a:r>
              <a:rPr dirty="0"/>
              <a:t>by </a:t>
            </a:r>
            <a:r>
              <a:rPr spc="-5" dirty="0"/>
              <a:t>i</a:t>
            </a:r>
            <a:r>
              <a:rPr dirty="0"/>
              <a:t>n</a:t>
            </a:r>
            <a:r>
              <a:rPr spc="-5" dirty="0"/>
              <a:t>st</a:t>
            </a:r>
            <a:r>
              <a:rPr spc="-10" dirty="0"/>
              <a:t>a</a:t>
            </a:r>
            <a:r>
              <a:rPr spc="-5" dirty="0"/>
              <a:t>ll</a:t>
            </a:r>
            <a:r>
              <a:rPr spc="-10" dirty="0"/>
              <a:t>a</a:t>
            </a:r>
            <a:r>
              <a:rPr spc="-5" dirty="0"/>
              <a:t>ti</a:t>
            </a:r>
            <a:r>
              <a:rPr dirty="0"/>
              <a:t>on</a:t>
            </a:r>
            <a:r>
              <a:rPr spc="-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t</a:t>
            </a:r>
            <a:r>
              <a:rPr dirty="0"/>
              <a:t>he</a:t>
            </a:r>
            <a:r>
              <a:rPr spc="-10" dirty="0"/>
              <a:t> </a:t>
            </a:r>
            <a:r>
              <a:rPr sz="3900" b="1" i="1" spc="5" dirty="0">
                <a:solidFill>
                  <a:srgbClr val="7030A0"/>
                </a:solidFill>
                <a:latin typeface="Times New Roman"/>
                <a:cs typeface="Times New Roman"/>
              </a:rPr>
              <a:t>n</a:t>
            </a:r>
            <a:r>
              <a:rPr sz="3900" b="1" i="1" spc="-10" dirty="0">
                <a:solidFill>
                  <a:srgbClr val="7030A0"/>
                </a:solidFill>
                <a:latin typeface="Times New Roman"/>
                <a:cs typeface="Times New Roman"/>
              </a:rPr>
              <a:t>e</a:t>
            </a:r>
            <a:r>
              <a:rPr sz="3900" b="1" i="1" dirty="0">
                <a:solidFill>
                  <a:srgbClr val="7030A0"/>
                </a:solidFill>
                <a:latin typeface="Times New Roman"/>
                <a:cs typeface="Times New Roman"/>
              </a:rPr>
              <a:t>w</a:t>
            </a:r>
            <a:r>
              <a:rPr sz="39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3900" b="1" i="1" spc="-10" dirty="0">
                <a:solidFill>
                  <a:srgbClr val="7030A0"/>
                </a:solidFill>
                <a:latin typeface="Times New Roman"/>
                <a:cs typeface="Times New Roman"/>
              </a:rPr>
              <a:t>r</a:t>
            </a:r>
            <a:r>
              <a:rPr sz="3900" b="1" i="1" spc="5" dirty="0">
                <a:solidFill>
                  <a:srgbClr val="7030A0"/>
                </a:solidFill>
                <a:latin typeface="Times New Roman"/>
                <a:cs typeface="Times New Roman"/>
              </a:rPr>
              <a:t>u</a:t>
            </a:r>
            <a:r>
              <a:rPr sz="3900" b="1" i="1" dirty="0">
                <a:solidFill>
                  <a:srgbClr val="7030A0"/>
                </a:solidFill>
                <a:latin typeface="Times New Roman"/>
                <a:cs typeface="Times New Roman"/>
              </a:rPr>
              <a:t>l</a:t>
            </a:r>
            <a:r>
              <a:rPr sz="3900" b="1" i="1" spc="-10" dirty="0">
                <a:solidFill>
                  <a:srgbClr val="7030A0"/>
                </a:solidFill>
                <a:latin typeface="Times New Roman"/>
                <a:cs typeface="Times New Roman"/>
              </a:rPr>
              <a:t>e</a:t>
            </a:r>
            <a:r>
              <a:rPr dirty="0"/>
              <a:t>.</a:t>
            </a:r>
            <a:endParaRPr sz="3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354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Continue..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2150364"/>
            <a:ext cx="10356850" cy="25146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marR="5080" indent="-228600" algn="just">
              <a:lnSpc>
                <a:spcPct val="905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44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problem </a:t>
            </a:r>
            <a:r>
              <a:rPr sz="2800" spc="-5" dirty="0">
                <a:latin typeface="Times New Roman"/>
                <a:cs typeface="Times New Roman"/>
              </a:rPr>
              <a:t>generator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might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4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identify </a:t>
            </a:r>
            <a:r>
              <a:rPr sz="2800" spc="-5" dirty="0">
                <a:latin typeface="Times New Roman"/>
                <a:cs typeface="Times New Roman"/>
              </a:rPr>
              <a:t>certain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areas</a:t>
            </a:r>
            <a:r>
              <a:rPr sz="2800" dirty="0">
                <a:latin typeface="Times New Roman"/>
                <a:cs typeface="Times New Roman"/>
              </a:rPr>
              <a:t> of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behavior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need</a:t>
            </a:r>
            <a:r>
              <a:rPr sz="2800" dirty="0">
                <a:latin typeface="Times New Roman"/>
                <a:cs typeface="Times New Roman"/>
              </a:rPr>
              <a:t> 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44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improvement</a:t>
            </a:r>
            <a:r>
              <a:rPr sz="4400" b="1" i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695" dirty="0">
                <a:latin typeface="Times New Roman"/>
                <a:cs typeface="Times New Roman"/>
              </a:rPr>
              <a:t> </a:t>
            </a:r>
            <a:r>
              <a:rPr sz="44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suggest </a:t>
            </a:r>
            <a:r>
              <a:rPr sz="4400" b="1" i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experiments, such as </a:t>
            </a:r>
            <a:r>
              <a:rPr sz="4800" b="1" i="1" spc="-5" dirty="0">
                <a:latin typeface="Times New Roman"/>
                <a:cs typeface="Times New Roman"/>
              </a:rPr>
              <a:t>trying </a:t>
            </a:r>
            <a:r>
              <a:rPr sz="2800" dirty="0">
                <a:latin typeface="Times New Roman"/>
                <a:cs typeface="Times New Roman"/>
              </a:rPr>
              <a:t>out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4400" b="1" i="1" spc="-5" dirty="0">
                <a:solidFill>
                  <a:srgbClr val="00B0F0"/>
                </a:solidFill>
                <a:latin typeface="Times New Roman"/>
                <a:cs typeface="Times New Roman"/>
              </a:rPr>
              <a:t>brakes </a:t>
            </a:r>
            <a:r>
              <a:rPr sz="2800" dirty="0">
                <a:latin typeface="Times New Roman"/>
                <a:cs typeface="Times New Roman"/>
              </a:rPr>
              <a:t>on </a:t>
            </a:r>
            <a:r>
              <a:rPr sz="2800" b="1" i="1" spc="-10" dirty="0">
                <a:latin typeface="Times New Roman"/>
                <a:cs typeface="Times New Roman"/>
              </a:rPr>
              <a:t>different </a:t>
            </a:r>
            <a:r>
              <a:rPr sz="2800" b="1" i="1" spc="-5" dirty="0">
                <a:latin typeface="Times New Roman"/>
                <a:cs typeface="Times New Roman"/>
              </a:rPr>
              <a:t>road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surfaces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under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4000" b="1" i="1" spc="-10" dirty="0">
                <a:latin typeface="Times New Roman"/>
                <a:cs typeface="Times New Roman"/>
              </a:rPr>
              <a:t>different</a:t>
            </a:r>
            <a:r>
              <a:rPr sz="4000" b="1" i="1" dirty="0">
                <a:latin typeface="Times New Roman"/>
                <a:cs typeface="Times New Roman"/>
              </a:rPr>
              <a:t> conditions</a:t>
            </a:r>
            <a:r>
              <a:rPr sz="280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5050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R</a:t>
            </a:r>
            <a:r>
              <a:rPr sz="4400" spc="-5" dirty="0">
                <a:solidFill>
                  <a:srgbClr val="000000"/>
                </a:solidFill>
              </a:rPr>
              <a:t>efere</a:t>
            </a:r>
            <a:r>
              <a:rPr sz="4400" dirty="0">
                <a:solidFill>
                  <a:srgbClr val="000000"/>
                </a:solidFill>
              </a:rPr>
              <a:t>n</a:t>
            </a:r>
            <a:r>
              <a:rPr sz="4400" spc="-5" dirty="0">
                <a:solidFill>
                  <a:srgbClr val="000000"/>
                </a:solidFill>
              </a:rPr>
              <a:t>ce</a:t>
            </a:r>
            <a:r>
              <a:rPr sz="4400" dirty="0">
                <a:solidFill>
                  <a:srgbClr val="000000"/>
                </a:solidFill>
              </a:rPr>
              <a:t>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2188971"/>
            <a:ext cx="10356850" cy="18516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Stuart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Russell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Peter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Norvig,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“Artificial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Intelligence”,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2nd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edition,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Pearson Education,</a:t>
            </a:r>
            <a:r>
              <a:rPr sz="2800" dirty="0">
                <a:latin typeface="Times New Roman"/>
                <a:cs typeface="Times New Roman"/>
              </a:rPr>
              <a:t> 2003.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NPTEL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Google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007364"/>
            <a:ext cx="2633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0000"/>
                </a:solidFill>
              </a:rPr>
              <a:t>Continue…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66139" y="2188971"/>
            <a:ext cx="10459720" cy="41986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92100" marR="56515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92100" algn="l"/>
                <a:tab pos="869315" algn="l"/>
                <a:tab pos="1779905" algn="l"/>
                <a:tab pos="2414905" algn="l"/>
                <a:tab pos="2892425" algn="l"/>
                <a:tab pos="3665220" algn="l"/>
                <a:tab pos="4102735" algn="l"/>
                <a:tab pos="4403090" algn="l"/>
                <a:tab pos="5788660" algn="l"/>
                <a:tab pos="7113905" algn="l"/>
                <a:tab pos="8300720" algn="l"/>
                <a:tab pos="9881870" algn="l"/>
              </a:tabLst>
            </a:pPr>
            <a:r>
              <a:rPr sz="2800" dirty="0">
                <a:latin typeface="Times New Roman"/>
                <a:cs typeface="Times New Roman"/>
              </a:rPr>
              <a:t>An	</a:t>
            </a:r>
            <a:r>
              <a:rPr lang="en-IN"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</a:t>
            </a:r>
            <a:r>
              <a:rPr lang="en-IN" sz="2800" dirty="0">
                <a:latin typeface="Times New Roman"/>
                <a:cs typeface="Times New Roman"/>
              </a:rPr>
              <a:t> function </a:t>
            </a:r>
            <a:r>
              <a:rPr sz="2800" spc="-10" dirty="0">
                <a:latin typeface="Times New Roman"/>
                <a:cs typeface="Times New Roman"/>
              </a:rPr>
              <a:t>ca</a:t>
            </a:r>
            <a:r>
              <a:rPr sz="2800" dirty="0">
                <a:latin typeface="Times New Roman"/>
                <a:cs typeface="Times New Roman"/>
              </a:rPr>
              <a:t>n	be	</a:t>
            </a:r>
            <a:r>
              <a:rPr sz="2800" spc="-5" dirty="0">
                <a:latin typeface="Times New Roman"/>
                <a:cs typeface="Times New Roman"/>
              </a:rPr>
              <a:t>see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lang="en-IN"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lang="en-IN"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lang="en-IN"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pp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ng</a:t>
            </a:r>
            <a:r>
              <a:rPr lang="en-IN"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ee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lang="en-IN" sz="280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p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ce</a:t>
            </a:r>
            <a:r>
              <a:rPr sz="2800" dirty="0">
                <a:latin typeface="Times New Roman"/>
                <a:cs typeface="Times New Roman"/>
              </a:rPr>
              <a:t>pt</a:t>
            </a:r>
            <a:r>
              <a:rPr lang="en-IN"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qu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ce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nd  </a:t>
            </a:r>
            <a:r>
              <a:rPr sz="2800" spc="-5" dirty="0">
                <a:latin typeface="Times New Roman"/>
                <a:cs typeface="Times New Roman"/>
              </a:rPr>
              <a:t>actions.</a:t>
            </a:r>
            <a:endParaRPr sz="2800" dirty="0">
              <a:latin typeface="Times New Roman"/>
              <a:cs typeface="Times New Roman"/>
            </a:endParaRPr>
          </a:p>
          <a:p>
            <a:pPr marL="3086100">
              <a:lnSpc>
                <a:spcPct val="100000"/>
              </a:lnSpc>
              <a:spcBef>
                <a:spcPts val="605"/>
              </a:spcBef>
            </a:pPr>
            <a:r>
              <a:rPr sz="2800" b="1" spc="-5" dirty="0">
                <a:latin typeface="Times New Roman"/>
                <a:cs typeface="Times New Roman"/>
              </a:rPr>
              <a:t>Agent</a:t>
            </a:r>
            <a:r>
              <a:rPr lang="en-IN" sz="2800" b="1" spc="-5" dirty="0">
                <a:latin typeface="Times New Roman"/>
                <a:cs typeface="Times New Roman"/>
              </a:rPr>
              <a:t> Function</a:t>
            </a:r>
            <a:r>
              <a:rPr sz="2800" b="1" dirty="0">
                <a:latin typeface="Times New Roman"/>
                <a:cs typeface="Times New Roman"/>
              </a:rPr>
              <a:t> : </a:t>
            </a:r>
            <a:r>
              <a:rPr sz="2800" b="1" spc="-15" dirty="0">
                <a:latin typeface="Times New Roman"/>
                <a:cs typeface="Times New Roman"/>
              </a:rPr>
              <a:t>Percept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775" spc="30" baseline="24024" dirty="0">
                <a:latin typeface="Cambria Math"/>
                <a:cs typeface="Cambria Math"/>
              </a:rPr>
              <a:t>∗</a:t>
            </a:r>
            <a:r>
              <a:rPr sz="2775" spc="405" baseline="24024" dirty="0">
                <a:latin typeface="Cambria Math"/>
                <a:cs typeface="Cambria Math"/>
              </a:rPr>
              <a:t> </a:t>
            </a:r>
            <a:r>
              <a:rPr sz="4125" spc="67" baseline="1010" dirty="0">
                <a:latin typeface="Wingdings"/>
                <a:cs typeface="Wingdings"/>
              </a:rPr>
              <a:t></a:t>
            </a:r>
            <a:r>
              <a:rPr sz="4125" spc="-209" baseline="10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Action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775" spc="30" baseline="24024" dirty="0">
                <a:latin typeface="Cambria Math"/>
                <a:cs typeface="Cambria Math"/>
              </a:rPr>
              <a:t>∗</a:t>
            </a:r>
            <a:endParaRPr sz="2775" baseline="24024" dirty="0">
              <a:latin typeface="Cambria Math"/>
              <a:cs typeface="Cambria Math"/>
            </a:endParaRPr>
          </a:p>
          <a:p>
            <a:pPr marL="292100" marR="55880" indent="-228600">
              <a:lnSpc>
                <a:spcPts val="3100"/>
              </a:lnSpc>
              <a:spcBef>
                <a:spcPts val="969"/>
              </a:spcBef>
              <a:buFont typeface="Arial MT"/>
              <a:buChar char="•"/>
              <a:tabLst>
                <a:tab pos="2921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2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less</a:t>
            </a:r>
            <a:r>
              <a:rPr sz="2800" spc="2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agents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relies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its</a:t>
            </a:r>
            <a:r>
              <a:rPr sz="2800" spc="2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built-in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knowledge,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</a:t>
            </a:r>
            <a:r>
              <a:rPr sz="2800" spc="2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opposed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current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percept sequence,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more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autonomous it is.</a:t>
            </a:r>
            <a:endParaRPr sz="2800" dirty="0">
              <a:latin typeface="Times New Roman"/>
              <a:cs typeface="Times New Roman"/>
            </a:endParaRPr>
          </a:p>
          <a:p>
            <a:pPr marL="292100" marR="55880" indent="-228600">
              <a:lnSpc>
                <a:spcPts val="3000"/>
              </a:lnSpc>
              <a:spcBef>
                <a:spcPts val="960"/>
              </a:spcBef>
              <a:buFont typeface="Arial MT"/>
              <a:buChar char="•"/>
              <a:tabLst>
                <a:tab pos="292100" algn="l"/>
                <a:tab pos="1054735" algn="l"/>
                <a:tab pos="1831339" algn="l"/>
                <a:tab pos="2033905" algn="l"/>
                <a:tab pos="3449954" algn="l"/>
                <a:tab pos="4273550" algn="l"/>
                <a:tab pos="4839970" algn="l"/>
                <a:tab pos="5483860" algn="l"/>
                <a:tab pos="6877684" algn="l"/>
                <a:tab pos="8763000" algn="l"/>
                <a:tab pos="9250045" algn="l"/>
              </a:tabLst>
            </a:pPr>
            <a:r>
              <a:rPr sz="2800" dirty="0">
                <a:latin typeface="Times New Roman"/>
                <a:cs typeface="Times New Roman"/>
              </a:rPr>
              <a:t>The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		p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og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m	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uns	on	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he	phy</a:t>
            </a:r>
            <a:r>
              <a:rPr sz="2800" spc="-5" dirty="0">
                <a:latin typeface="Times New Roman"/>
                <a:cs typeface="Times New Roman"/>
              </a:rPr>
              <a:t>si</a:t>
            </a:r>
            <a:r>
              <a:rPr sz="2800" spc="-10" dirty="0">
                <a:latin typeface="Times New Roman"/>
                <a:cs typeface="Times New Roman"/>
              </a:rPr>
              <a:t>ca</a:t>
            </a:r>
            <a:r>
              <a:rPr sz="2800" dirty="0">
                <a:latin typeface="Times New Roman"/>
                <a:cs typeface="Times New Roman"/>
              </a:rPr>
              <a:t>l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it</a:t>
            </a:r>
            <a:r>
              <a:rPr sz="2800" spc="-10" dirty="0">
                <a:latin typeface="Times New Roman"/>
                <a:cs typeface="Times New Roman"/>
              </a:rPr>
              <a:t>ec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u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	p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odu</a:t>
            </a:r>
            <a:r>
              <a:rPr sz="2800" spc="-10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e  </a:t>
            </a:r>
            <a:r>
              <a:rPr sz="2800" spc="-5" dirty="0">
                <a:latin typeface="Times New Roman"/>
                <a:cs typeface="Times New Roman"/>
              </a:rPr>
              <a:t>function	</a:t>
            </a:r>
            <a:r>
              <a:rPr sz="2800" b="1" spc="-5" dirty="0">
                <a:latin typeface="Times New Roman"/>
                <a:cs typeface="Times New Roman"/>
              </a:rPr>
              <a:t>agent</a:t>
            </a:r>
            <a:r>
              <a:rPr sz="2800" b="1" dirty="0">
                <a:latin typeface="Times New Roman"/>
                <a:cs typeface="Times New Roman"/>
              </a:rPr>
              <a:t> = </a:t>
            </a:r>
            <a:r>
              <a:rPr sz="2800" b="1" spc="-15" dirty="0">
                <a:latin typeface="Times New Roman"/>
                <a:cs typeface="Times New Roman"/>
              </a:rPr>
              <a:t>architecture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+ </a:t>
            </a:r>
            <a:r>
              <a:rPr sz="2800" b="1" spc="-10" dirty="0">
                <a:latin typeface="Times New Roman"/>
                <a:cs typeface="Times New Roman"/>
              </a:rPr>
              <a:t>program</a:t>
            </a:r>
            <a:endParaRPr sz="2800" dirty="0">
              <a:latin typeface="Times New Roman"/>
              <a:cs typeface="Times New Roman"/>
            </a:endParaRPr>
          </a:p>
          <a:p>
            <a:pPr marL="292100" marR="55880" indent="-228600">
              <a:lnSpc>
                <a:spcPct val="91300"/>
              </a:lnSpc>
              <a:spcBef>
                <a:spcPts val="930"/>
              </a:spcBef>
              <a:buFont typeface="Arial MT"/>
              <a:buChar char="•"/>
              <a:tabLst>
                <a:tab pos="292100" algn="l"/>
                <a:tab pos="687070" algn="l"/>
                <a:tab pos="2587625" algn="l"/>
                <a:tab pos="3514090" algn="l"/>
                <a:tab pos="3908425" algn="l"/>
                <a:tab pos="4401185" algn="l"/>
                <a:tab pos="5327015" algn="l"/>
                <a:tab pos="6393180" algn="l"/>
                <a:tab pos="7101840" algn="l"/>
                <a:tab pos="7654925" algn="l"/>
                <a:tab pos="8088630" algn="l"/>
                <a:tab pos="9645015" algn="l"/>
              </a:tabLst>
            </a:pPr>
            <a:r>
              <a:rPr sz="2800" dirty="0">
                <a:latin typeface="Times New Roman"/>
                <a:cs typeface="Times New Roman"/>
              </a:rPr>
              <a:t>A	</a:t>
            </a:r>
            <a:r>
              <a:rPr sz="40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4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ational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	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n	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nt	who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10" dirty="0">
                <a:latin typeface="Times New Roman"/>
                <a:cs typeface="Times New Roman"/>
              </a:rPr>
              <a:t>ac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y	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	</a:t>
            </a:r>
            <a:r>
              <a:rPr sz="2800" spc="-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x</a:t>
            </a:r>
            <a:r>
              <a:rPr sz="2800" spc="-5" dirty="0">
                <a:latin typeface="Times New Roman"/>
                <a:cs typeface="Times New Roman"/>
              </a:rPr>
              <a:t>imi</a:t>
            </a:r>
            <a:r>
              <a:rPr sz="2800" spc="-10" dirty="0">
                <a:latin typeface="Times New Roman"/>
                <a:cs typeface="Times New Roman"/>
              </a:rPr>
              <a:t>z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e  </a:t>
            </a:r>
            <a:r>
              <a:rPr sz="2800" spc="-5" dirty="0">
                <a:latin typeface="Times New Roman"/>
                <a:cs typeface="Times New Roman"/>
              </a:rPr>
              <a:t>performance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measure.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449" y="1720213"/>
            <a:ext cx="10552430" cy="50283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06FC0"/>
                </a:solidFill>
                <a:latin typeface="Times New Roman"/>
                <a:cs typeface="Times New Roman"/>
              </a:rPr>
              <a:t>An</a:t>
            </a:r>
            <a:r>
              <a:rPr sz="2800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6FC0"/>
                </a:solidFill>
                <a:latin typeface="Times New Roman"/>
                <a:cs typeface="Times New Roman"/>
              </a:rPr>
              <a:t>agent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6FC0"/>
                </a:solidFill>
                <a:latin typeface="Times New Roman"/>
                <a:cs typeface="Times New Roman"/>
              </a:rPr>
              <a:t>perceives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/>
                <a:cs typeface="Times New Roman"/>
              </a:rPr>
              <a:t>its</a:t>
            </a:r>
            <a:r>
              <a:rPr sz="2800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environment</a:t>
            </a:r>
            <a:r>
              <a:rPr sz="28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through</a:t>
            </a:r>
            <a:r>
              <a:rPr sz="2800" spc="1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6FC0"/>
                </a:solidFill>
                <a:latin typeface="Times New Roman"/>
                <a:cs typeface="Times New Roman"/>
              </a:rPr>
              <a:t>sensors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25"/>
              </a:spcBef>
              <a:buFont typeface="Wingdings"/>
              <a:buChar char=""/>
              <a:tabLst>
                <a:tab pos="756285" algn="l"/>
                <a:tab pos="7268209" algn="l"/>
              </a:tabLst>
            </a:pP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complete </a:t>
            </a:r>
            <a:r>
              <a:rPr sz="2400" spc="-5" dirty="0">
                <a:latin typeface="Times New Roman"/>
                <a:cs typeface="Times New Roman"/>
              </a:rPr>
              <a:t>set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inputs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15" dirty="0">
                <a:latin typeface="Times New Roman"/>
                <a:cs typeface="Times New Roman"/>
              </a:rPr>
              <a:t>given </a:t>
            </a:r>
            <a:r>
              <a:rPr sz="2400" spc="-5" dirty="0">
                <a:latin typeface="Times New Roman"/>
                <a:cs typeface="Times New Roman"/>
              </a:rPr>
              <a:t>time 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called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	</a:t>
            </a:r>
            <a:r>
              <a:rPr sz="40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percept</a:t>
            </a:r>
            <a:r>
              <a:rPr lang="en-IN" sz="40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IN" sz="24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(or)</a:t>
            </a:r>
          </a:p>
          <a:p>
            <a:pPr marL="756285" lvl="1" indent="-286385">
              <a:lnSpc>
                <a:spcPct val="100000"/>
              </a:lnSpc>
              <a:spcBef>
                <a:spcPts val="525"/>
              </a:spcBef>
              <a:buFont typeface="Wingdings"/>
              <a:buChar char=""/>
              <a:tabLst>
                <a:tab pos="756285" algn="l"/>
                <a:tab pos="7268209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term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refer to the agent’s perceptual inputs at any given instant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lvl="1" indent="-286385">
              <a:lnSpc>
                <a:spcPct val="100000"/>
              </a:lnSpc>
              <a:spcBef>
                <a:spcPts val="525"/>
              </a:spcBef>
              <a:buFont typeface="Wingdings"/>
              <a:buChar char=""/>
              <a:tabLst>
                <a:tab pos="756285" algn="l"/>
                <a:tab pos="7268209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 sequence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complete history of everything the agent has ever  </a:t>
            </a:r>
          </a:p>
          <a:p>
            <a:pPr marL="469900" lvl="1">
              <a:lnSpc>
                <a:spcPct val="100000"/>
              </a:lnSpc>
              <a:spcBef>
                <a:spcPts val="525"/>
              </a:spcBef>
              <a:tabLst>
                <a:tab pos="756285" algn="l"/>
                <a:tab pos="7268209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perceived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285" lvl="1" indent="-286385">
              <a:lnSpc>
                <a:spcPts val="2835"/>
              </a:lnSpc>
              <a:spcBef>
                <a:spcPts val="715"/>
              </a:spcBef>
              <a:buFont typeface="Wingdings"/>
              <a:buChar char=""/>
              <a:tabLst>
                <a:tab pos="756285" algn="l"/>
                <a:tab pos="7935595" algn="l"/>
              </a:tabLst>
            </a:pP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spc="-15" dirty="0">
                <a:latin typeface="Times New Roman"/>
                <a:cs typeface="Times New Roman"/>
              </a:rPr>
              <a:t>current percept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Sequence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percepts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can influence	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agent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ts val="3315"/>
              </a:lnSpc>
              <a:buFont typeface="Arial MT"/>
              <a:buChar char="•"/>
              <a:tabLst>
                <a:tab pos="354965" algn="l"/>
                <a:tab pos="355600" algn="l"/>
                <a:tab pos="7398384" algn="l"/>
              </a:tabLst>
            </a:pPr>
            <a:endParaRPr lang="en-IN" sz="2800" dirty="0">
              <a:solidFill>
                <a:srgbClr val="006FC0"/>
              </a:solidFill>
              <a:latin typeface="Times New Roman"/>
              <a:cs typeface="Times New Roman"/>
            </a:endParaRPr>
          </a:p>
          <a:p>
            <a:pPr marL="355600" indent="-342900">
              <a:lnSpc>
                <a:spcPts val="3315"/>
              </a:lnSpc>
              <a:buFont typeface="Arial MT"/>
              <a:buChar char="•"/>
              <a:tabLst>
                <a:tab pos="354965" algn="l"/>
                <a:tab pos="355600" algn="l"/>
                <a:tab pos="7398384" algn="l"/>
              </a:tabLst>
            </a:pPr>
            <a:r>
              <a:rPr sz="2800" dirty="0">
                <a:solidFill>
                  <a:srgbClr val="006FC0"/>
                </a:solidFill>
                <a:latin typeface="Times New Roman"/>
                <a:cs typeface="Times New Roman"/>
              </a:rPr>
              <a:t>It</a:t>
            </a:r>
            <a:r>
              <a:rPr sz="28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can</a:t>
            </a:r>
            <a:r>
              <a:rPr sz="2800" spc="-15" dirty="0">
                <a:solidFill>
                  <a:srgbClr val="006FC0"/>
                </a:solidFill>
                <a:latin typeface="Times New Roman"/>
                <a:cs typeface="Times New Roman"/>
              </a:rPr>
              <a:t> change </a:t>
            </a:r>
            <a:r>
              <a:rPr sz="2800" spc="-10" dirty="0">
                <a:solidFill>
                  <a:srgbClr val="006FC0"/>
                </a:solidFill>
                <a:latin typeface="Times New Roman"/>
                <a:cs typeface="Times New Roman"/>
              </a:rPr>
              <a:t>the</a:t>
            </a:r>
            <a:r>
              <a:rPr sz="2800" spc="-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environment</a:t>
            </a:r>
            <a:r>
              <a:rPr sz="28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FC0"/>
                </a:solidFill>
                <a:latin typeface="Times New Roman"/>
                <a:cs typeface="Times New Roman"/>
              </a:rPr>
              <a:t>through </a:t>
            </a:r>
            <a:r>
              <a:rPr sz="2800" spc="-25" dirty="0">
                <a:solidFill>
                  <a:srgbClr val="006FC0"/>
                </a:solidFill>
                <a:latin typeface="Times New Roman"/>
                <a:cs typeface="Times New Roman"/>
              </a:rPr>
              <a:t>actuators/	</a:t>
            </a:r>
            <a:r>
              <a:rPr sz="2800" spc="-35" dirty="0">
                <a:solidFill>
                  <a:srgbClr val="006FC0"/>
                </a:solidFill>
                <a:latin typeface="Times New Roman"/>
                <a:cs typeface="Times New Roman"/>
              </a:rPr>
              <a:t>effectors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342900">
              <a:lnSpc>
                <a:spcPct val="100000"/>
              </a:lnSpc>
              <a:spcBef>
                <a:spcPts val="540"/>
              </a:spcBef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operation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involving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4000" b="1" i="1" spc="-10" dirty="0">
                <a:solidFill>
                  <a:srgbClr val="7030A0"/>
                </a:solidFill>
                <a:latin typeface="Times New Roman"/>
                <a:cs typeface="Times New Roman"/>
              </a:rPr>
              <a:t>actuator</a:t>
            </a:r>
            <a:r>
              <a:rPr sz="4000" b="1" i="1" spc="-20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called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4800" b="1" i="1" spc="-5" dirty="0">
                <a:solidFill>
                  <a:srgbClr val="7030A0"/>
                </a:solidFill>
                <a:latin typeface="Times New Roman"/>
                <a:cs typeface="Times New Roman"/>
              </a:rPr>
              <a:t>action</a:t>
            </a:r>
            <a:endParaRPr sz="4800" dirty="0">
              <a:latin typeface="Times New Roman"/>
              <a:cs typeface="Times New Roman"/>
            </a:endParaRPr>
          </a:p>
          <a:p>
            <a:pPr marL="756285" lvl="1" indent="-342900">
              <a:lnSpc>
                <a:spcPct val="100000"/>
              </a:lnSpc>
              <a:spcBef>
                <a:spcPts val="745"/>
              </a:spcBef>
              <a:buFont typeface="Wingdings"/>
              <a:buChar char=""/>
              <a:tabLst>
                <a:tab pos="756285" algn="l"/>
              </a:tabLst>
            </a:pPr>
            <a:r>
              <a:rPr sz="2400" spc="-5" dirty="0">
                <a:latin typeface="Times New Roman"/>
                <a:cs typeface="Times New Roman"/>
              </a:rPr>
              <a:t>Action </a:t>
            </a:r>
            <a:r>
              <a:rPr sz="2400" spc="-1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grouped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into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sequences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449" y="838200"/>
            <a:ext cx="7492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SENSOR</a:t>
            </a:r>
            <a:r>
              <a:rPr sz="4800" b="1" i="1" spc="-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1" i="1" spc="-5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4800" b="1" i="1" spc="-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b="1" i="1" spc="-50" dirty="0">
                <a:solidFill>
                  <a:srgbClr val="000000"/>
                </a:solidFill>
                <a:latin typeface="Times New Roman"/>
                <a:cs typeface="Times New Roman"/>
              </a:rPr>
              <a:t>EFFECTORS</a:t>
            </a:r>
            <a:endParaRPr sz="4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09011" y="3140964"/>
            <a:ext cx="27101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Times New Roman"/>
                <a:cs typeface="Times New Roman"/>
              </a:rPr>
              <a:t>Agent</a:t>
            </a:r>
            <a:r>
              <a:rPr sz="4400" spc="-60" dirty="0">
                <a:latin typeface="Times New Roman"/>
                <a:cs typeface="Times New Roman"/>
              </a:rPr>
              <a:t> </a:t>
            </a:r>
            <a:r>
              <a:rPr sz="4400" spc="-5" dirty="0">
                <a:latin typeface="Times New Roman"/>
                <a:cs typeface="Times New Roman"/>
              </a:rPr>
              <a:t>types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875267" y="1499108"/>
            <a:ext cx="6588759" cy="484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i="1" spc="-5" dirty="0">
                <a:latin typeface="Times New Roman"/>
                <a:cs typeface="Times New Roman"/>
              </a:rPr>
              <a:t>Human</a:t>
            </a:r>
            <a:r>
              <a:rPr sz="3600" b="1" i="1" spc="-165" dirty="0">
                <a:latin typeface="Times New Roman"/>
                <a:cs typeface="Times New Roman"/>
              </a:rPr>
              <a:t> </a:t>
            </a:r>
            <a:r>
              <a:rPr sz="3600" b="1" i="1" spc="-5" dirty="0">
                <a:latin typeface="Times New Roman"/>
                <a:cs typeface="Times New Roman"/>
              </a:rPr>
              <a:t>Agent</a:t>
            </a:r>
            <a:endParaRPr sz="36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b="1" spc="-10" dirty="0">
                <a:latin typeface="Times New Roman"/>
                <a:cs typeface="Times New Roman"/>
              </a:rPr>
              <a:t>Perception: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Eyes,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Ears,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Nose,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etc..</a:t>
            </a:r>
            <a:endParaRPr sz="3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Actuators: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Hands,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Legs</a:t>
            </a: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i="1" spc="-5" dirty="0">
                <a:latin typeface="Times New Roman"/>
                <a:cs typeface="Times New Roman"/>
              </a:rPr>
              <a:t>Robotic</a:t>
            </a:r>
            <a:r>
              <a:rPr sz="3600" b="1" i="1" spc="-165" dirty="0">
                <a:latin typeface="Times New Roman"/>
                <a:cs typeface="Times New Roman"/>
              </a:rPr>
              <a:t> </a:t>
            </a:r>
            <a:r>
              <a:rPr sz="3600" b="1" i="1" spc="-5" dirty="0">
                <a:latin typeface="Times New Roman"/>
                <a:cs typeface="Times New Roman"/>
              </a:rPr>
              <a:t>Agents</a:t>
            </a:r>
            <a:endParaRPr sz="36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b="1" spc="-10" dirty="0">
                <a:latin typeface="Times New Roman"/>
                <a:cs typeface="Times New Roman"/>
              </a:rPr>
              <a:t>Perception: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Sensors</a:t>
            </a:r>
            <a:endParaRPr sz="3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Actuators: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Motors</a:t>
            </a: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b="1" i="1" spc="-5" dirty="0">
                <a:latin typeface="Times New Roman"/>
                <a:cs typeface="Times New Roman"/>
              </a:rPr>
              <a:t>Software</a:t>
            </a:r>
            <a:r>
              <a:rPr sz="3600" b="1" i="1" spc="-165" dirty="0">
                <a:latin typeface="Times New Roman"/>
                <a:cs typeface="Times New Roman"/>
              </a:rPr>
              <a:t> </a:t>
            </a:r>
            <a:r>
              <a:rPr sz="3600" b="1" i="1" spc="-5" dirty="0">
                <a:latin typeface="Times New Roman"/>
                <a:cs typeface="Times New Roman"/>
              </a:rPr>
              <a:t>Agents</a:t>
            </a:r>
            <a:endParaRPr sz="36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b="1" spc="-10" dirty="0">
                <a:latin typeface="Times New Roman"/>
                <a:cs typeface="Times New Roman"/>
              </a:rPr>
              <a:t>Perceptions: Keystrokes, </a:t>
            </a:r>
            <a:r>
              <a:rPr sz="3200" b="1" spc="-5" dirty="0">
                <a:latin typeface="Times New Roman"/>
                <a:cs typeface="Times New Roman"/>
              </a:rPr>
              <a:t>i/p</a:t>
            </a:r>
            <a:endParaRPr sz="3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6985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Actuators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: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Output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(display)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1275" y="0"/>
            <a:ext cx="12233275" cy="6899275"/>
            <a:chOff x="-41275" y="0"/>
            <a:chExt cx="12233275" cy="6899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03608" cy="68183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981688" cy="66446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1748135" cy="6419850"/>
            </a:xfrm>
            <a:custGeom>
              <a:avLst/>
              <a:gdLst/>
              <a:ahLst/>
              <a:cxnLst/>
              <a:rect l="l" t="t" r="r" b="b"/>
              <a:pathLst>
                <a:path w="11748135" h="6419850">
                  <a:moveTo>
                    <a:pt x="11724662" y="0"/>
                  </a:moveTo>
                  <a:lnTo>
                    <a:pt x="11747894" y="6419514"/>
                  </a:lnTo>
                  <a:lnTo>
                    <a:pt x="0" y="6411065"/>
                  </a:lnTo>
                </a:path>
              </a:pathLst>
            </a:custGeom>
            <a:ln w="825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599176"/>
              <a:ext cx="11707368" cy="7833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816445" cy="13025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2700" y="163973"/>
              <a:ext cx="3289298" cy="9017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5142" y="685291"/>
            <a:ext cx="67697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i="1" spc="-15" dirty="0">
                <a:solidFill>
                  <a:srgbClr val="B80E0F"/>
                </a:solidFill>
                <a:latin typeface="Times New Roman"/>
                <a:cs typeface="Times New Roman"/>
              </a:rPr>
              <a:t>EXA</a:t>
            </a:r>
            <a:r>
              <a:rPr sz="4800" b="1" i="1" spc="-20" dirty="0">
                <a:solidFill>
                  <a:srgbClr val="B80E0F"/>
                </a:solidFill>
                <a:latin typeface="Times New Roman"/>
                <a:cs typeface="Times New Roman"/>
              </a:rPr>
              <a:t>M</a:t>
            </a:r>
            <a:r>
              <a:rPr sz="4800" b="1" i="1" spc="-10" dirty="0">
                <a:solidFill>
                  <a:srgbClr val="B80E0F"/>
                </a:solidFill>
                <a:latin typeface="Times New Roman"/>
                <a:cs typeface="Times New Roman"/>
              </a:rPr>
              <a:t>PL</a:t>
            </a:r>
            <a:r>
              <a:rPr sz="4800" b="1" i="1" spc="-15" dirty="0">
                <a:solidFill>
                  <a:srgbClr val="B80E0F"/>
                </a:solidFill>
                <a:latin typeface="Times New Roman"/>
                <a:cs typeface="Times New Roman"/>
              </a:rPr>
              <a:t>E</a:t>
            </a:r>
            <a:r>
              <a:rPr sz="4800" b="1" i="1" dirty="0">
                <a:solidFill>
                  <a:srgbClr val="B80E0F"/>
                </a:solidFill>
                <a:latin typeface="Times New Roman"/>
                <a:cs typeface="Times New Roman"/>
              </a:rPr>
              <a:t>S</a:t>
            </a:r>
            <a:r>
              <a:rPr sz="4800" b="1" i="1" spc="-15" dirty="0">
                <a:solidFill>
                  <a:srgbClr val="B80E0F"/>
                </a:solidFill>
                <a:latin typeface="Times New Roman"/>
                <a:cs typeface="Times New Roman"/>
              </a:rPr>
              <a:t> </a:t>
            </a:r>
            <a:r>
              <a:rPr sz="4800" b="1" i="1" spc="-5" dirty="0">
                <a:solidFill>
                  <a:srgbClr val="B80E0F"/>
                </a:solidFill>
                <a:latin typeface="Times New Roman"/>
                <a:cs typeface="Times New Roman"/>
              </a:rPr>
              <a:t>O</a:t>
            </a:r>
            <a:r>
              <a:rPr sz="4800" b="1" i="1" dirty="0">
                <a:solidFill>
                  <a:srgbClr val="B80E0F"/>
                </a:solidFill>
                <a:latin typeface="Times New Roman"/>
                <a:cs typeface="Times New Roman"/>
              </a:rPr>
              <a:t>F</a:t>
            </a:r>
            <a:r>
              <a:rPr sz="4800" b="1" i="1" spc="-345" dirty="0">
                <a:solidFill>
                  <a:srgbClr val="B80E0F"/>
                </a:solidFill>
                <a:latin typeface="Times New Roman"/>
                <a:cs typeface="Times New Roman"/>
              </a:rPr>
              <a:t> </a:t>
            </a:r>
            <a:r>
              <a:rPr sz="4800" b="1" i="1" spc="-20" dirty="0">
                <a:solidFill>
                  <a:srgbClr val="B80E0F"/>
                </a:solidFill>
                <a:latin typeface="Times New Roman"/>
                <a:cs typeface="Times New Roman"/>
              </a:rPr>
              <a:t>AGEN</a:t>
            </a:r>
            <a:r>
              <a:rPr sz="4800" b="1" i="1" spc="-15" dirty="0">
                <a:solidFill>
                  <a:srgbClr val="B80E0F"/>
                </a:solidFill>
                <a:latin typeface="Times New Roman"/>
                <a:cs typeface="Times New Roman"/>
              </a:rPr>
              <a:t>T</a:t>
            </a:r>
            <a:r>
              <a:rPr sz="4800" b="1" i="1" dirty="0">
                <a:solidFill>
                  <a:srgbClr val="B80E0F"/>
                </a:solidFill>
                <a:latin typeface="Times New Roman"/>
                <a:cs typeface="Times New Roman"/>
              </a:rPr>
              <a:t>S</a:t>
            </a:r>
            <a:endParaRPr sz="48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458747" y="4300416"/>
          <a:ext cx="7127874" cy="11817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4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ts val="2135"/>
                        </a:lnSpc>
                      </a:pPr>
                      <a:r>
                        <a:rPr sz="2350" spc="20" dirty="0">
                          <a:solidFill>
                            <a:srgbClr val="FFFFFF"/>
                          </a:solidFill>
                          <a:latin typeface="Impact"/>
                          <a:cs typeface="Impact"/>
                        </a:rPr>
                        <a:t>Humans</a:t>
                      </a:r>
                      <a:endParaRPr sz="235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L w="12700">
                      <a:solidFill>
                        <a:srgbClr val="920909"/>
                      </a:solidFill>
                      <a:prstDash val="solid"/>
                    </a:lnL>
                    <a:lnT w="12700">
                      <a:solidFill>
                        <a:srgbClr val="920909"/>
                      </a:solidFill>
                      <a:prstDash val="solid"/>
                    </a:lnT>
                    <a:lnB w="12700">
                      <a:solidFill>
                        <a:srgbClr val="920909"/>
                      </a:solidFill>
                      <a:prstDash val="solid"/>
                    </a:lnB>
                    <a:solidFill>
                      <a:srgbClr val="B80E0F"/>
                    </a:solidFill>
                  </a:tcPr>
                </a:tc>
                <a:tc>
                  <a:txBody>
                    <a:bodyPr/>
                    <a:lstStyle/>
                    <a:p>
                      <a:pPr marL="1237615">
                        <a:lnSpc>
                          <a:spcPts val="2135"/>
                        </a:lnSpc>
                      </a:pPr>
                      <a:r>
                        <a:rPr sz="2350" spc="10" dirty="0">
                          <a:solidFill>
                            <a:srgbClr val="FFFFFF"/>
                          </a:solidFill>
                          <a:latin typeface="Impact"/>
                          <a:cs typeface="Impact"/>
                        </a:rPr>
                        <a:t>Programs</a:t>
                      </a:r>
                      <a:endParaRPr sz="235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T w="12700">
                      <a:solidFill>
                        <a:srgbClr val="920909"/>
                      </a:solidFill>
                      <a:prstDash val="solid"/>
                    </a:lnT>
                    <a:lnB w="12700">
                      <a:solidFill>
                        <a:srgbClr val="920909"/>
                      </a:solidFill>
                      <a:prstDash val="solid"/>
                    </a:lnB>
                    <a:solidFill>
                      <a:srgbClr val="B80E0F"/>
                    </a:solidFill>
                  </a:tcPr>
                </a:tc>
                <a:tc>
                  <a:txBody>
                    <a:bodyPr/>
                    <a:lstStyle/>
                    <a:p>
                      <a:pPr marL="729615">
                        <a:lnSpc>
                          <a:spcPts val="2135"/>
                        </a:lnSpc>
                      </a:pPr>
                      <a:r>
                        <a:rPr sz="2350" spc="10" dirty="0">
                          <a:solidFill>
                            <a:srgbClr val="FFFFFF"/>
                          </a:solidFill>
                          <a:latin typeface="Impact"/>
                          <a:cs typeface="Impact"/>
                        </a:rPr>
                        <a:t>Robots</a:t>
                      </a:r>
                      <a:endParaRPr sz="235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R w="12700">
                      <a:solidFill>
                        <a:srgbClr val="920909"/>
                      </a:solidFill>
                      <a:prstDash val="solid"/>
                    </a:lnR>
                    <a:lnT w="12700">
                      <a:solidFill>
                        <a:srgbClr val="920909"/>
                      </a:solidFill>
                      <a:prstDash val="solid"/>
                    </a:lnT>
                    <a:lnB w="12700">
                      <a:solidFill>
                        <a:srgbClr val="920909"/>
                      </a:solidFill>
                      <a:prstDash val="solid"/>
                    </a:lnB>
                    <a:solidFill>
                      <a:srgbClr val="B80E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marL="31750">
                        <a:lnSpc>
                          <a:spcPts val="2680"/>
                        </a:lnSpc>
                      </a:pPr>
                      <a:r>
                        <a:rPr sz="2400" spc="-10" dirty="0">
                          <a:latin typeface="Impact"/>
                          <a:cs typeface="Impact"/>
                        </a:rPr>
                        <a:t>senses</a:t>
                      </a:r>
                      <a:endParaRPr sz="24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L w="12700">
                      <a:solidFill>
                        <a:srgbClr val="920909"/>
                      </a:solidFill>
                      <a:prstDash val="solid"/>
                    </a:lnL>
                    <a:lnT w="12700">
                      <a:solidFill>
                        <a:srgbClr val="920909"/>
                      </a:solidFill>
                      <a:prstDash val="solid"/>
                    </a:lnT>
                    <a:lnB w="12700">
                      <a:solidFill>
                        <a:srgbClr val="9209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ts val="2680"/>
                        </a:lnSpc>
                      </a:pPr>
                      <a:r>
                        <a:rPr sz="2400" spc="-15" dirty="0">
                          <a:latin typeface="Impact"/>
                          <a:cs typeface="Impact"/>
                        </a:rPr>
                        <a:t>keyboard,</a:t>
                      </a:r>
                      <a:r>
                        <a:rPr sz="2400" spc="-60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2400" spc="-5" dirty="0">
                          <a:latin typeface="Impact"/>
                          <a:cs typeface="Impact"/>
                        </a:rPr>
                        <a:t>mouse,</a:t>
                      </a:r>
                      <a:r>
                        <a:rPr sz="2400" spc="-85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2400" spc="-10" dirty="0">
                          <a:latin typeface="Impact"/>
                          <a:cs typeface="Impact"/>
                        </a:rPr>
                        <a:t>dataset</a:t>
                      </a:r>
                      <a:endParaRPr sz="24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T w="12700">
                      <a:solidFill>
                        <a:srgbClr val="920909"/>
                      </a:solidFill>
                      <a:prstDash val="solid"/>
                    </a:lnT>
                    <a:lnB w="12700">
                      <a:solidFill>
                        <a:srgbClr val="9209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680"/>
                        </a:lnSpc>
                      </a:pPr>
                      <a:r>
                        <a:rPr sz="2400" spc="-10" dirty="0">
                          <a:latin typeface="Impact"/>
                          <a:cs typeface="Impact"/>
                        </a:rPr>
                        <a:t>ca</a:t>
                      </a:r>
                      <a:r>
                        <a:rPr sz="2400" spc="-15" dirty="0">
                          <a:latin typeface="Impact"/>
                          <a:cs typeface="Impact"/>
                        </a:rPr>
                        <a:t>me</a:t>
                      </a:r>
                      <a:r>
                        <a:rPr sz="2400" spc="-10" dirty="0">
                          <a:latin typeface="Impact"/>
                          <a:cs typeface="Impact"/>
                        </a:rPr>
                        <a:t>ra</a:t>
                      </a:r>
                      <a:r>
                        <a:rPr sz="2400" spc="-15" dirty="0">
                          <a:latin typeface="Impact"/>
                          <a:cs typeface="Impact"/>
                        </a:rPr>
                        <a:t>s</a:t>
                      </a:r>
                      <a:r>
                        <a:rPr sz="2400" dirty="0">
                          <a:latin typeface="Impact"/>
                          <a:cs typeface="Impact"/>
                        </a:rPr>
                        <a:t>,</a:t>
                      </a:r>
                      <a:r>
                        <a:rPr sz="2400" spc="-70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2400" spc="-5" dirty="0">
                          <a:latin typeface="Impact"/>
                          <a:cs typeface="Impact"/>
                        </a:rPr>
                        <a:t>pad</a:t>
                      </a:r>
                      <a:r>
                        <a:rPr sz="2400" dirty="0">
                          <a:latin typeface="Impact"/>
                          <a:cs typeface="Impact"/>
                        </a:rPr>
                        <a:t>s</a:t>
                      </a:r>
                      <a:endParaRPr sz="24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R w="12700">
                      <a:solidFill>
                        <a:srgbClr val="920909"/>
                      </a:solidFill>
                      <a:prstDash val="solid"/>
                    </a:lnR>
                    <a:lnT w="12700">
                      <a:solidFill>
                        <a:srgbClr val="920909"/>
                      </a:solidFill>
                      <a:prstDash val="solid"/>
                    </a:lnT>
                    <a:lnB w="12700">
                      <a:solidFill>
                        <a:srgbClr val="92090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ts val="2680"/>
                        </a:lnSpc>
                      </a:pPr>
                      <a:r>
                        <a:rPr sz="2400" spc="-5" dirty="0">
                          <a:latin typeface="Impact"/>
                          <a:cs typeface="Impact"/>
                        </a:rPr>
                        <a:t>body</a:t>
                      </a:r>
                      <a:r>
                        <a:rPr sz="2400" spc="-70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2400" spc="5" dirty="0">
                          <a:latin typeface="Impact"/>
                          <a:cs typeface="Impact"/>
                        </a:rPr>
                        <a:t>parts</a:t>
                      </a:r>
                      <a:endParaRPr sz="24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L w="12700">
                      <a:solidFill>
                        <a:srgbClr val="920909"/>
                      </a:solidFill>
                      <a:prstDash val="solid"/>
                    </a:lnL>
                    <a:lnT w="12700">
                      <a:solidFill>
                        <a:srgbClr val="920909"/>
                      </a:solidFill>
                      <a:prstDash val="solid"/>
                    </a:lnT>
                    <a:lnB w="12700">
                      <a:solidFill>
                        <a:srgbClr val="9209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 algn="ctr">
                        <a:lnSpc>
                          <a:spcPts val="2680"/>
                        </a:lnSpc>
                      </a:pPr>
                      <a:r>
                        <a:rPr sz="2400" spc="-40" dirty="0">
                          <a:latin typeface="Impact"/>
                          <a:cs typeface="Impact"/>
                        </a:rPr>
                        <a:t>mo</a:t>
                      </a:r>
                      <a:r>
                        <a:rPr sz="2400" spc="-45" dirty="0">
                          <a:latin typeface="Impact"/>
                          <a:cs typeface="Impact"/>
                        </a:rPr>
                        <a:t>n</a:t>
                      </a:r>
                      <a:r>
                        <a:rPr sz="2400" spc="-35" dirty="0">
                          <a:latin typeface="Impact"/>
                          <a:cs typeface="Impact"/>
                        </a:rPr>
                        <a:t>i</a:t>
                      </a:r>
                      <a:r>
                        <a:rPr sz="2400" spc="-30" dirty="0">
                          <a:latin typeface="Impact"/>
                          <a:cs typeface="Impact"/>
                        </a:rPr>
                        <a:t>t</a:t>
                      </a:r>
                      <a:r>
                        <a:rPr sz="2400" spc="-40" dirty="0">
                          <a:latin typeface="Impact"/>
                          <a:cs typeface="Impact"/>
                        </a:rPr>
                        <a:t>o</a:t>
                      </a:r>
                      <a:r>
                        <a:rPr sz="2400" spc="-200" dirty="0">
                          <a:latin typeface="Impact"/>
                          <a:cs typeface="Impact"/>
                        </a:rPr>
                        <a:t>r</a:t>
                      </a:r>
                      <a:r>
                        <a:rPr sz="2400" dirty="0">
                          <a:latin typeface="Impact"/>
                          <a:cs typeface="Impact"/>
                        </a:rPr>
                        <a:t>,</a:t>
                      </a:r>
                      <a:r>
                        <a:rPr sz="2400" spc="-75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2400" spc="-20" dirty="0">
                          <a:latin typeface="Impact"/>
                          <a:cs typeface="Impact"/>
                        </a:rPr>
                        <a:t>s</a:t>
                      </a:r>
                      <a:r>
                        <a:rPr sz="2400" spc="-15" dirty="0">
                          <a:latin typeface="Impact"/>
                          <a:cs typeface="Impact"/>
                        </a:rPr>
                        <a:t>p</a:t>
                      </a:r>
                      <a:r>
                        <a:rPr sz="2400" spc="-20" dirty="0">
                          <a:latin typeface="Impact"/>
                          <a:cs typeface="Impact"/>
                        </a:rPr>
                        <a:t>e</a:t>
                      </a:r>
                      <a:r>
                        <a:rPr sz="2400" spc="-15" dirty="0">
                          <a:latin typeface="Impact"/>
                          <a:cs typeface="Impact"/>
                        </a:rPr>
                        <a:t>ak</a:t>
                      </a:r>
                      <a:r>
                        <a:rPr sz="2400" spc="-20" dirty="0">
                          <a:latin typeface="Impact"/>
                          <a:cs typeface="Impact"/>
                        </a:rPr>
                        <a:t>e</a:t>
                      </a:r>
                      <a:r>
                        <a:rPr sz="2400" spc="-15" dirty="0">
                          <a:latin typeface="Impact"/>
                          <a:cs typeface="Impact"/>
                        </a:rPr>
                        <a:t>r</a:t>
                      </a:r>
                      <a:r>
                        <a:rPr sz="2400" spc="-20" dirty="0">
                          <a:latin typeface="Impact"/>
                          <a:cs typeface="Impact"/>
                        </a:rPr>
                        <a:t>s</a:t>
                      </a:r>
                      <a:r>
                        <a:rPr sz="2400" dirty="0">
                          <a:latin typeface="Impact"/>
                          <a:cs typeface="Impact"/>
                        </a:rPr>
                        <a:t>,</a:t>
                      </a:r>
                      <a:r>
                        <a:rPr sz="2400" spc="-55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2400" dirty="0">
                          <a:latin typeface="Impact"/>
                          <a:cs typeface="Impact"/>
                        </a:rPr>
                        <a:t>fil</a:t>
                      </a:r>
                      <a:r>
                        <a:rPr sz="2400" spc="-10" dirty="0">
                          <a:latin typeface="Impact"/>
                          <a:cs typeface="Impact"/>
                        </a:rPr>
                        <a:t>e</a:t>
                      </a:r>
                      <a:r>
                        <a:rPr sz="2400" dirty="0">
                          <a:latin typeface="Impact"/>
                          <a:cs typeface="Impact"/>
                        </a:rPr>
                        <a:t>s</a:t>
                      </a:r>
                      <a:endParaRPr sz="24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T w="12700">
                      <a:solidFill>
                        <a:srgbClr val="920909"/>
                      </a:solidFill>
                      <a:prstDash val="solid"/>
                    </a:lnT>
                    <a:lnB w="12700">
                      <a:solidFill>
                        <a:srgbClr val="92090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2680"/>
                        </a:lnSpc>
                      </a:pPr>
                      <a:r>
                        <a:rPr sz="2400" spc="-20" dirty="0">
                          <a:latin typeface="Impact"/>
                          <a:cs typeface="Impact"/>
                        </a:rPr>
                        <a:t>motors,</a:t>
                      </a:r>
                      <a:r>
                        <a:rPr sz="2400" spc="-80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2400" spc="-5" dirty="0">
                          <a:latin typeface="Impact"/>
                          <a:cs typeface="Impact"/>
                        </a:rPr>
                        <a:t>limbs</a:t>
                      </a:r>
                      <a:endParaRPr sz="24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R w="12700">
                      <a:solidFill>
                        <a:srgbClr val="920909"/>
                      </a:solidFill>
                      <a:prstDash val="solid"/>
                    </a:lnR>
                    <a:lnT w="12700">
                      <a:solidFill>
                        <a:srgbClr val="920909"/>
                      </a:solidFill>
                      <a:prstDash val="solid"/>
                    </a:lnT>
                    <a:lnB w="12700">
                      <a:solidFill>
                        <a:srgbClr val="92090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788932" y="1653334"/>
            <a:ext cx="7978140" cy="2462530"/>
            <a:chOff x="1788932" y="1653334"/>
            <a:chExt cx="7978140" cy="246253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8932" y="1653334"/>
              <a:ext cx="2462212" cy="2462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4380" y="1653334"/>
              <a:ext cx="3056007" cy="24081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46269" y="1653334"/>
              <a:ext cx="1820293" cy="2255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617681" y="5750052"/>
            <a:ext cx="245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5C0708"/>
                </a:solidFill>
                <a:latin typeface="Impact"/>
                <a:cs typeface="Impact"/>
              </a:rPr>
              <a:t>9</a:t>
            </a:r>
            <a:endParaRPr sz="3200">
              <a:latin typeface="Impact"/>
              <a:cs typeface="Impac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4541" y="5887211"/>
            <a:ext cx="3700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latin typeface="Times New Roman"/>
                <a:cs typeface="Times New Roman"/>
              </a:rPr>
              <a:t>I</a:t>
            </a:r>
            <a:r>
              <a:rPr sz="1400" b="1" dirty="0">
                <a:latin typeface="Times New Roman"/>
                <a:cs typeface="Times New Roman"/>
              </a:rPr>
              <a:t>NTELL</a:t>
            </a:r>
            <a:r>
              <a:rPr sz="1400" b="1" spc="5" dirty="0">
                <a:latin typeface="Times New Roman"/>
                <a:cs typeface="Times New Roman"/>
              </a:rPr>
              <a:t>I</a:t>
            </a:r>
            <a:r>
              <a:rPr sz="1400" b="1" spc="-5" dirty="0">
                <a:latin typeface="Times New Roman"/>
                <a:cs typeface="Times New Roman"/>
              </a:rPr>
              <a:t>G</a:t>
            </a:r>
            <a:r>
              <a:rPr sz="1400" b="1" dirty="0">
                <a:latin typeface="Times New Roman"/>
                <a:cs typeface="Times New Roman"/>
              </a:rPr>
              <a:t>ENT</a:t>
            </a:r>
            <a:r>
              <a:rPr sz="1400" b="1" spc="-10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</a:t>
            </a:r>
            <a:r>
              <a:rPr sz="1400" b="1" spc="-5" dirty="0">
                <a:latin typeface="Times New Roman"/>
                <a:cs typeface="Times New Roman"/>
              </a:rPr>
              <a:t>G</a:t>
            </a:r>
            <a:r>
              <a:rPr sz="1400" b="1" dirty="0">
                <a:latin typeface="Times New Roman"/>
                <a:cs typeface="Times New Roman"/>
              </a:rPr>
              <a:t>ENTS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|AMAR JU</a:t>
            </a:r>
            <a:r>
              <a:rPr sz="1400" b="1" spc="-5" dirty="0">
                <a:latin typeface="Times New Roman"/>
                <a:cs typeface="Times New Roman"/>
              </a:rPr>
              <a:t>K</a:t>
            </a:r>
            <a:r>
              <a:rPr sz="1400" b="1" dirty="0">
                <a:latin typeface="Times New Roman"/>
                <a:cs typeface="Times New Roman"/>
              </a:rPr>
              <a:t>UNTLA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F05BF13-6694-FF19-6064-302B18B401A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10"/>
              </a:lnSpc>
            </a:pPr>
            <a:r>
              <a:rPr lang="en-IN"/>
              <a:t>Intelligent Agents </a:t>
            </a:r>
            <a:endParaRPr lang="en-IN" spc="-5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56616FD-B172-9D2F-1C2A-F243A2378B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14300">
              <a:lnSpc>
                <a:spcPts val="1410"/>
              </a:lnSpc>
            </a:pPr>
            <a:fld id="{81D60167-4931-47E6-BA6A-407CBD079E47}" type="slidenum">
              <a:rPr lang="en-IN" smtClean="0"/>
              <a:t>9</a:t>
            </a:fld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Words>2834</Words>
  <Application>Microsoft Office PowerPoint</Application>
  <PresentationFormat>Widescreen</PresentationFormat>
  <Paragraphs>381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MT</vt:lpstr>
      <vt:lpstr>Calibri</vt:lpstr>
      <vt:lpstr>Cambria Math</vt:lpstr>
      <vt:lpstr>Impact</vt:lpstr>
      <vt:lpstr>Times New Roman</vt:lpstr>
      <vt:lpstr>Wingdings</vt:lpstr>
      <vt:lpstr>Office Theme</vt:lpstr>
      <vt:lpstr>Intelligent Agents</vt:lpstr>
      <vt:lpstr>Objectives</vt:lpstr>
      <vt:lpstr>Index</vt:lpstr>
      <vt:lpstr>Introduction to Agent</vt:lpstr>
      <vt:lpstr>Agents and environment</vt:lpstr>
      <vt:lpstr>Continue…</vt:lpstr>
      <vt:lpstr>SENSOR AND EFFECTORS</vt:lpstr>
      <vt:lpstr>PowerPoint Presentation</vt:lpstr>
      <vt:lpstr>EXAMPLES OF AGENTS</vt:lpstr>
      <vt:lpstr>Example: Vacuum-Cleaner</vt:lpstr>
      <vt:lpstr>PowerPoint Presentation</vt:lpstr>
      <vt:lpstr>Autonomy in Agents</vt:lpstr>
      <vt:lpstr>Rationality</vt:lpstr>
      <vt:lpstr>Continue…</vt:lpstr>
      <vt:lpstr>Continue…</vt:lpstr>
      <vt:lpstr>Nature of Environments</vt:lpstr>
      <vt:lpstr>Continue…</vt:lpstr>
      <vt:lpstr>Examples of Agents</vt:lpstr>
      <vt:lpstr>Environments –</vt:lpstr>
      <vt:lpstr>Environments –</vt:lpstr>
      <vt:lpstr>Environments – Episodic vs. non-episodic</vt:lpstr>
      <vt:lpstr>Environments–</vt:lpstr>
      <vt:lpstr>Environments – Discrete vs. continuous</vt:lpstr>
      <vt:lpstr>Different Terminology for kind of environment</vt:lpstr>
      <vt:lpstr>PowerPoint Presentation</vt:lpstr>
      <vt:lpstr>PowerPoint Presentation</vt:lpstr>
      <vt:lpstr>Intelligent Agents</vt:lpstr>
      <vt:lpstr>Agent types</vt:lpstr>
      <vt:lpstr>Table Driven Agent</vt:lpstr>
      <vt:lpstr>PowerPoint Presentation</vt:lpstr>
      <vt:lpstr>Continue…</vt:lpstr>
      <vt:lpstr>PowerPoint Presentation</vt:lpstr>
      <vt:lpstr>Simple Reflex Agent</vt:lpstr>
      <vt:lpstr>Continue…</vt:lpstr>
      <vt:lpstr>PowerPoint Presentation</vt:lpstr>
      <vt:lpstr>PowerPoint Presentation</vt:lpstr>
      <vt:lpstr>PowerPoint Presentation</vt:lpstr>
      <vt:lpstr>Model Based reflex Agent</vt:lpstr>
      <vt:lpstr>Continue…</vt:lpstr>
      <vt:lpstr>PowerPoint Presentation</vt:lpstr>
      <vt:lpstr>PowerPoint Presentation</vt:lpstr>
      <vt:lpstr>Goal Based Agent</vt:lpstr>
      <vt:lpstr>Continue…</vt:lpstr>
      <vt:lpstr>PowerPoint Presentation</vt:lpstr>
      <vt:lpstr>Utility Based Agent</vt:lpstr>
      <vt:lpstr>Continue…</vt:lpstr>
      <vt:lpstr>PowerPoint Presentation</vt:lpstr>
      <vt:lpstr>Learning Agent</vt:lpstr>
      <vt:lpstr>PowerPoint Presentation</vt:lpstr>
      <vt:lpstr>Continue…</vt:lpstr>
      <vt:lpstr>SCENARIO Taxi</vt:lpstr>
      <vt:lpstr>Continue..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Agents</dc:title>
  <cp:lastModifiedBy>Gandhi Ongole</cp:lastModifiedBy>
  <cp:revision>24</cp:revision>
  <dcterms:created xsi:type="dcterms:W3CDTF">2023-02-05T17:34:55Z</dcterms:created>
  <dcterms:modified xsi:type="dcterms:W3CDTF">2023-02-09T07:03:58Z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2022-11-26T00:00:00Z</vt:filetime>
  </property>
  <property fmtid="{D5CDD505-2E9C-101B-9397-08002B2CF9AE}" pid="3" name="Creator">
    <vt:lpwstr>PDFium</vt:lpwstr>
  </property>
  <property fmtid="{D5CDD505-2E9C-101B-9397-08002B2CF9AE}" pid="4" name="LastSaved">
    <vt:filetime>2022-11-26T00:00:00Z</vt:filetime>
  </property>
</Properties>
</file>